
<file path=[Content_Types].xml><?xml version="1.0" encoding="utf-8"?>
<Types xmlns="http://schemas.openxmlformats.org/package/2006/content-types">
  <Default Extension="png" ContentType="image/png"/>
  <Default Extension="jpeg" ContentType="image/jpeg"/>
  <Default Extension="webp"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54"/>
  </p:notesMasterIdLst>
  <p:sldIdLst>
    <p:sldId id="314" r:id="rId2"/>
    <p:sldId id="257" r:id="rId3"/>
    <p:sldId id="258" r:id="rId4"/>
    <p:sldId id="322" r:id="rId5"/>
    <p:sldId id="323" r:id="rId6"/>
    <p:sldId id="324" r:id="rId7"/>
    <p:sldId id="325" r:id="rId8"/>
    <p:sldId id="326" r:id="rId9"/>
    <p:sldId id="259" r:id="rId10"/>
    <p:sldId id="260" r:id="rId11"/>
    <p:sldId id="261" r:id="rId12"/>
    <p:sldId id="262" r:id="rId13"/>
    <p:sldId id="263" r:id="rId14"/>
    <p:sldId id="266" r:id="rId15"/>
    <p:sldId id="268" r:id="rId16"/>
    <p:sldId id="274" r:id="rId17"/>
    <p:sldId id="278" r:id="rId18"/>
    <p:sldId id="281" r:id="rId19"/>
    <p:sldId id="284" r:id="rId20"/>
    <p:sldId id="285" r:id="rId21"/>
    <p:sldId id="286" r:id="rId22"/>
    <p:sldId id="287" r:id="rId23"/>
    <p:sldId id="288" r:id="rId24"/>
    <p:sldId id="289" r:id="rId25"/>
    <p:sldId id="290" r:id="rId26"/>
    <p:sldId id="291" r:id="rId27"/>
    <p:sldId id="292" r:id="rId28"/>
    <p:sldId id="293" r:id="rId29"/>
    <p:sldId id="294" r:id="rId30"/>
    <p:sldId id="296" r:id="rId31"/>
    <p:sldId id="297" r:id="rId32"/>
    <p:sldId id="298" r:id="rId33"/>
    <p:sldId id="299" r:id="rId34"/>
    <p:sldId id="300" r:id="rId35"/>
    <p:sldId id="301" r:id="rId36"/>
    <p:sldId id="302" r:id="rId37"/>
    <p:sldId id="303" r:id="rId38"/>
    <p:sldId id="304" r:id="rId39"/>
    <p:sldId id="306" r:id="rId40"/>
    <p:sldId id="307" r:id="rId41"/>
    <p:sldId id="308" r:id="rId42"/>
    <p:sldId id="309" r:id="rId43"/>
    <p:sldId id="310" r:id="rId44"/>
    <p:sldId id="311" r:id="rId45"/>
    <p:sldId id="317" r:id="rId46"/>
    <p:sldId id="318" r:id="rId47"/>
    <p:sldId id="320" r:id="rId48"/>
    <p:sldId id="321" r:id="rId49"/>
    <p:sldId id="312" r:id="rId50"/>
    <p:sldId id="313" r:id="rId51"/>
    <p:sldId id="315" r:id="rId52"/>
    <p:sldId id="316"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9C4F377-F13A-4593-A66B-0D76A6FB3A06}">
          <p14:sldIdLst>
            <p14:sldId id="314"/>
            <p14:sldId id="257"/>
            <p14:sldId id="258"/>
            <p14:sldId id="322"/>
            <p14:sldId id="323"/>
            <p14:sldId id="324"/>
            <p14:sldId id="325"/>
            <p14:sldId id="326"/>
            <p14:sldId id="259"/>
            <p14:sldId id="260"/>
            <p14:sldId id="261"/>
            <p14:sldId id="262"/>
            <p14:sldId id="263"/>
            <p14:sldId id="266"/>
            <p14:sldId id="268"/>
            <p14:sldId id="274"/>
            <p14:sldId id="278"/>
            <p14:sldId id="281"/>
            <p14:sldId id="284"/>
            <p14:sldId id="285"/>
            <p14:sldId id="286"/>
            <p14:sldId id="287"/>
            <p14:sldId id="288"/>
            <p14:sldId id="289"/>
            <p14:sldId id="290"/>
            <p14:sldId id="291"/>
            <p14:sldId id="292"/>
            <p14:sldId id="293"/>
            <p14:sldId id="294"/>
            <p14:sldId id="296"/>
            <p14:sldId id="297"/>
            <p14:sldId id="298"/>
            <p14:sldId id="299"/>
            <p14:sldId id="300"/>
            <p14:sldId id="301"/>
            <p14:sldId id="302"/>
            <p14:sldId id="303"/>
            <p14:sldId id="304"/>
            <p14:sldId id="306"/>
            <p14:sldId id="307"/>
            <p14:sldId id="308"/>
            <p14:sldId id="309"/>
            <p14:sldId id="310"/>
            <p14:sldId id="311"/>
            <p14:sldId id="317"/>
            <p14:sldId id="318"/>
            <p14:sldId id="320"/>
            <p14:sldId id="321"/>
            <p14:sldId id="312"/>
            <p14:sldId id="313"/>
            <p14:sldId id="315"/>
            <p14:sldId id="31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00"/>
    <a:srgbClr val="B71E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594" y="11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347E46-730E-4315-B4AC-BFB2325C1F0E}" type="datetimeFigureOut">
              <a:rPr lang="en-US" smtClean="0"/>
              <a:t>6/4/2020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48515C-0599-45D5-B393-33B4E35C3805}" type="slidenum">
              <a:rPr lang="en-US" smtClean="0"/>
              <a:t>‹#›</a:t>
            </a:fld>
            <a:endParaRPr lang="en-US"/>
          </a:p>
        </p:txBody>
      </p:sp>
    </p:spTree>
    <p:extLst>
      <p:ext uri="{BB962C8B-B14F-4D97-AF65-F5344CB8AC3E}">
        <p14:creationId xmlns:p14="http://schemas.microsoft.com/office/powerpoint/2010/main" val="869013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dirty="0" smtClean="0"/>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A159406-31D3-452B-B890-02E63EEEFE49}" type="datetime1">
              <a:rPr lang="en-US" smtClean="0"/>
              <a:t>6/4/2020</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4D6D33AE-CD2F-442B-AC23-82F180BFF515}"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247459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C1A45EF-7FE6-4DB6-B308-0C7A02859239}" type="datetime1">
              <a:rPr lang="en-US" smtClean="0"/>
              <a:t>6/4/2020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6D33AE-CD2F-442B-AC23-82F180BFF515}"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8074269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7C9039-3A3D-47FE-9DCB-DD215A9FB218}" type="datetime1">
              <a:rPr lang="en-US" smtClean="0"/>
              <a:t>6/4/2020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6D33AE-CD2F-442B-AC23-82F180BFF515}"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5336518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nchor="t"/>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EFE42FCB-9BE3-4E50-8E65-69DC61A8ADD5}" type="datetime1">
              <a:rPr lang="en-US" smtClean="0"/>
              <a:t>6/4/2020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774744" y="6210013"/>
            <a:ext cx="1280109" cy="503578"/>
          </a:xfrm>
        </p:spPr>
        <p:txBody>
          <a:bodyPr/>
          <a:lstStyle/>
          <a:p>
            <a:fld id="{4D6D33AE-CD2F-442B-AC23-82F180BFF515}" type="slidenum">
              <a:rPr lang="en-US" smtClean="0"/>
              <a:pPr/>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Slide Number Placeholder 5"/>
          <p:cNvSpPr txBox="1">
            <a:spLocks/>
          </p:cNvSpPr>
          <p:nvPr userDrawn="1"/>
        </p:nvSpPr>
        <p:spPr>
          <a:xfrm>
            <a:off x="10980498" y="6210013"/>
            <a:ext cx="1130582" cy="503578"/>
          </a:xfrm>
          <a:prstGeom prst="rect">
            <a:avLst/>
          </a:prstGeom>
        </p:spPr>
        <p:txBody>
          <a:bodyPr vert="horz" lIns="91440" tIns="45720" rIns="91440" bIns="45720" rtlCol="0" anchor="t"/>
          <a:lstStyle>
            <a:defPPr>
              <a:defRPr lang="en-US"/>
            </a:defPPr>
            <a:lvl1pPr marL="0" algn="r" defTabSz="914400" rtl="0" eaLnBrk="1" latinLnBrk="0" hangingPunct="1">
              <a:defRPr sz="28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smtClean="0"/>
              <a:t>/ </a:t>
            </a:r>
            <a:r>
              <a:rPr lang="en-US" dirty="0" smtClean="0"/>
              <a:t>52</a:t>
            </a:r>
            <a:endParaRPr lang="en-US" dirty="0"/>
          </a:p>
        </p:txBody>
      </p:sp>
    </p:spTree>
    <p:extLst>
      <p:ext uri="{BB962C8B-B14F-4D97-AF65-F5344CB8AC3E}">
        <p14:creationId xmlns:p14="http://schemas.microsoft.com/office/powerpoint/2010/main" val="195650518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dirty="0" smtClean="0"/>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747D404-8A23-4DF8-9482-9A9E6286A9F8}" type="datetime1">
              <a:rPr lang="en-US" smtClean="0"/>
              <a:t>6/4/2020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6D33AE-CD2F-442B-AC23-82F180BFF515}"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7704114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A1C999-B780-48AF-928D-B3A26AA1AEF4}" type="datetime1">
              <a:rPr lang="en-US" smtClean="0"/>
              <a:t>6/4/2020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6D33AE-CD2F-442B-AC23-82F180BFF515}"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5054538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EF48CF4-4A63-4E5B-9CEE-9C2B4565A199}" type="datetime1">
              <a:rPr lang="en-US" smtClean="0"/>
              <a:t>6/4/2020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6D33AE-CD2F-442B-AC23-82F180BFF515}"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4999847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47F0F11-E46F-4B2A-A6C9-EEB6D1972188}" type="datetime1">
              <a:rPr lang="en-US" smtClean="0"/>
              <a:t>6/4/2020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6D33AE-CD2F-442B-AC23-82F180BFF515}"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8385937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FBB030-C604-4D59-B3A5-88725995970B}" type="datetime1">
              <a:rPr lang="en-US" smtClean="0"/>
              <a:t>6/4/2020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6D33AE-CD2F-442B-AC23-82F180BFF515}" type="slidenum">
              <a:rPr lang="en-US" smtClean="0"/>
              <a:t>‹#›</a:t>
            </a:fld>
            <a:endParaRPr lang="en-US"/>
          </a:p>
        </p:txBody>
      </p:sp>
    </p:spTree>
    <p:extLst>
      <p:ext uri="{BB962C8B-B14F-4D97-AF65-F5344CB8AC3E}">
        <p14:creationId xmlns:p14="http://schemas.microsoft.com/office/powerpoint/2010/main" val="393966870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smtClean="0"/>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41E1EFA-EDED-4F4E-BB61-27FA5BAEBB82}" type="datetime1">
              <a:rPr lang="en-US" smtClean="0"/>
              <a:t>6/4/2020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6D33AE-CD2F-442B-AC23-82F180BFF515}"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8685874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8B3918B4-E0C1-47C1-9655-BC11FAB655A3}" type="datetime1">
              <a:rPr lang="en-US" smtClean="0"/>
              <a:t>6/4/2020</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4D6D33AE-CD2F-442B-AC23-82F180BFF515}"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7654667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015A5BE8-A887-49EE-8129-B23962ACD540}" type="datetime1">
              <a:rPr lang="en-US" smtClean="0"/>
              <a:t>6/4/2020</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901382" y="6224081"/>
            <a:ext cx="1153471" cy="503578"/>
          </a:xfrm>
          <a:prstGeom prst="rect">
            <a:avLst/>
          </a:prstGeom>
        </p:spPr>
        <p:txBody>
          <a:bodyPr vert="horz" lIns="91440" tIns="45720" rIns="91440" bIns="45720" rtlCol="0" anchor="t"/>
          <a:lstStyle>
            <a:lvl1pPr algn="r">
              <a:defRPr sz="2800">
                <a:solidFill>
                  <a:schemeClr val="accent1"/>
                </a:solidFill>
              </a:defRPr>
            </a:lvl1pPr>
          </a:lstStyle>
          <a:p>
            <a:fld id="{4D6D33AE-CD2F-442B-AC23-82F180BFF515}"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39789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ftr="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webp"/><Relationship Id="rId3" Type="http://schemas.openxmlformats.org/officeDocument/2006/relationships/hyperlink" Target="mailto:kiendt@hnue.edu.vn" TargetMode="External"/><Relationship Id="rId7" Type="http://schemas.openxmlformats.org/officeDocument/2006/relationships/image" Target="../media/image5.jpeg"/><Relationship Id="rId2" Type="http://schemas.openxmlformats.org/officeDocument/2006/relationships/hyperlink" Target="mailto:tranhailong0807@gmail.com" TargetMode="Externa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4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41.jpeg"/></Relationships>
</file>

<file path=ppt/slides/_rels/slide4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pPr algn="ctr"/>
            <a:r>
              <a:rPr lang="en-US" sz="4800" b="1" dirty="0"/>
              <a:t>XÂY DỰNG HỆ THỐNG ÔN THI CHỨNG CHỈ IC3</a:t>
            </a:r>
            <a:r>
              <a:rPr lang="en-US" sz="4800" dirty="0"/>
              <a:t/>
            </a:r>
            <a:br>
              <a:rPr lang="en-US" sz="4800" dirty="0"/>
            </a:br>
            <a:r>
              <a:rPr lang="en-US" sz="4800" b="1" dirty="0"/>
              <a:t>TRÊN NỀN TẢNG ANDROID</a:t>
            </a:r>
            <a:endParaRPr lang="en-US" sz="4800" dirty="0"/>
          </a:p>
        </p:txBody>
      </p:sp>
      <p:sp>
        <p:nvSpPr>
          <p:cNvPr id="3" name="Subtitle 2"/>
          <p:cNvSpPr>
            <a:spLocks noGrp="1"/>
          </p:cNvSpPr>
          <p:nvPr>
            <p:ph type="subTitle" idx="1"/>
          </p:nvPr>
        </p:nvSpPr>
        <p:spPr>
          <a:xfrm>
            <a:off x="2417780" y="3531205"/>
            <a:ext cx="8637072" cy="1162715"/>
          </a:xfrm>
        </p:spPr>
        <p:txBody>
          <a:bodyPr>
            <a:normAutofit fontScale="40000" lnSpcReduction="20000"/>
          </a:bodyPr>
          <a:lstStyle/>
          <a:p>
            <a:r>
              <a:rPr lang="en-US" sz="5000" b="1" dirty="0"/>
              <a:t>Trần Hải Long</a:t>
            </a:r>
            <a:r>
              <a:rPr lang="en-US" sz="5000" b="1" baseline="30000" dirty="0"/>
              <a:t>1</a:t>
            </a:r>
            <a:r>
              <a:rPr lang="en-US" sz="5000" b="1" dirty="0"/>
              <a:t>, TS. Đỗ Trung Kiên</a:t>
            </a:r>
            <a:r>
              <a:rPr lang="en-US" sz="5000" b="1" baseline="30000" dirty="0"/>
              <a:t>2</a:t>
            </a:r>
            <a:endParaRPr lang="en-US" sz="5000" dirty="0"/>
          </a:p>
          <a:p>
            <a:r>
              <a:rPr lang="en-US" sz="2500" dirty="0"/>
              <a:t>1 Trường Đại học Sư phạm Hà Nội, </a:t>
            </a:r>
            <a:r>
              <a:rPr lang="en-US" sz="2500" dirty="0">
                <a:hlinkClick r:id="rId2"/>
              </a:rPr>
              <a:t>tranhailong0807@gmail.com</a:t>
            </a:r>
            <a:r>
              <a:rPr lang="en-US" sz="2500" dirty="0"/>
              <a:t> </a:t>
            </a:r>
          </a:p>
          <a:p>
            <a:r>
              <a:rPr lang="en-US" sz="2500" dirty="0"/>
              <a:t>2 Trường Đại học Sư phạm Hà Nội, </a:t>
            </a:r>
            <a:r>
              <a:rPr lang="en-US" sz="2500" dirty="0">
                <a:hlinkClick r:id="rId3"/>
              </a:rPr>
              <a:t>kiendt@hnue.edu.vn</a:t>
            </a:r>
            <a:endParaRPr lang="en-US" sz="2500"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60374" y="186751"/>
            <a:ext cx="1043619" cy="1043619"/>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5298" y="172654"/>
            <a:ext cx="1056774" cy="1056774"/>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2072" y="3648853"/>
            <a:ext cx="889832" cy="1828800"/>
          </a:xfrm>
          <a:prstGeom prst="rect">
            <a:avLst/>
          </a:prstGeom>
          <a:ln>
            <a:noFill/>
          </a:ln>
          <a:effectLst>
            <a:outerShdw blurRad="190500" algn="tl" rotWithShape="0">
              <a:srgbClr val="000000">
                <a:alpha val="70000"/>
              </a:srgbClr>
            </a:outerShdw>
          </a:effectLst>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24775" y="4087548"/>
            <a:ext cx="889686" cy="1828800"/>
          </a:xfrm>
          <a:prstGeom prst="rect">
            <a:avLst/>
          </a:prstGeom>
          <a:ln>
            <a:noFill/>
          </a:ln>
          <a:effectLst>
            <a:outerShdw blurRad="190500" algn="tl" rotWithShape="0">
              <a:srgbClr val="000000">
                <a:alpha val="70000"/>
              </a:srgbClr>
            </a:outerShdw>
          </a:effectLst>
        </p:spPr>
      </p:pic>
      <p:pic>
        <p:nvPicPr>
          <p:cNvPr id="13" name="Picture 12"/>
          <p:cNvPicPr>
            <a:picLocks noChangeAspect="1"/>
          </p:cNvPicPr>
          <p:nvPr/>
        </p:nvPicPr>
        <p:blipFill rotWithShape="1">
          <a:blip r:embed="rId8" cstate="print">
            <a:extLst>
              <a:ext uri="{28A0092B-C50C-407E-A947-70E740481C1C}">
                <a14:useLocalDpi xmlns:a14="http://schemas.microsoft.com/office/drawing/2010/main" val="0"/>
              </a:ext>
            </a:extLst>
          </a:blip>
          <a:srcRect l="15512" r="21242"/>
          <a:stretch/>
        </p:blipFill>
        <p:spPr>
          <a:xfrm flipH="1">
            <a:off x="9335719" y="3633835"/>
            <a:ext cx="1497874" cy="212493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88110782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14350" indent="-514350">
              <a:buClr>
                <a:srgbClr val="C00000"/>
              </a:buClr>
              <a:buFont typeface="+mj-lt"/>
              <a:buAutoNum type="romanUcPeriod"/>
            </a:pPr>
            <a:r>
              <a:rPr lang="en-US" b="1" dirty="0"/>
              <a:t>Giới thiệu chung</a:t>
            </a:r>
          </a:p>
        </p:txBody>
      </p:sp>
      <p:sp>
        <p:nvSpPr>
          <p:cNvPr id="4" name="Date Placeholder 3"/>
          <p:cNvSpPr>
            <a:spLocks noGrp="1"/>
          </p:cNvSpPr>
          <p:nvPr>
            <p:ph type="dt" sz="half" idx="10"/>
          </p:nvPr>
        </p:nvSpPr>
        <p:spPr/>
        <p:txBody>
          <a:bodyPr/>
          <a:lstStyle/>
          <a:p>
            <a:fld id="{9F05D569-69AA-4D24-8124-3DD6E3F42B97}" type="datetime1">
              <a:rPr lang="en-US" smtClean="0"/>
              <a:t>6/4/2020</a:t>
            </a:fld>
            <a:endParaRPr lang="en-US"/>
          </a:p>
        </p:txBody>
      </p:sp>
      <p:sp>
        <p:nvSpPr>
          <p:cNvPr id="5" name="Slide Number Placeholder 4"/>
          <p:cNvSpPr>
            <a:spLocks noGrp="1"/>
          </p:cNvSpPr>
          <p:nvPr>
            <p:ph type="sldNum" sz="quarter" idx="12"/>
          </p:nvPr>
        </p:nvSpPr>
        <p:spPr/>
        <p:txBody>
          <a:bodyPr/>
          <a:lstStyle/>
          <a:p>
            <a:fld id="{4D6D33AE-CD2F-442B-AC23-82F180BFF515}" type="slidenum">
              <a:rPr lang="en-US" smtClean="0"/>
              <a:t>10</a:t>
            </a:fld>
            <a:endParaRPr lang="en-US"/>
          </a:p>
        </p:txBody>
      </p:sp>
      <p:sp>
        <p:nvSpPr>
          <p:cNvPr id="7" name="TextBox 6"/>
          <p:cNvSpPr txBox="1"/>
          <p:nvPr/>
        </p:nvSpPr>
        <p:spPr>
          <a:xfrm>
            <a:off x="4256515" y="5607339"/>
            <a:ext cx="3993401" cy="369332"/>
          </a:xfrm>
          <a:prstGeom prst="rect">
            <a:avLst/>
          </a:prstGeom>
          <a:noFill/>
        </p:spPr>
        <p:txBody>
          <a:bodyPr wrap="none" rtlCol="0">
            <a:spAutoFit/>
          </a:bodyPr>
          <a:lstStyle/>
          <a:p>
            <a:r>
              <a:rPr lang="en-US" i="1" dirty="0" smtClean="0"/>
              <a:t>Hình 1.2: Học tập qua thiết bị di động</a:t>
            </a:r>
            <a:endParaRPr lang="en-US" i="1"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9878" y="2018702"/>
            <a:ext cx="6217631" cy="3588637"/>
          </a:xfrm>
        </p:spPr>
      </p:pic>
    </p:spTree>
    <p:extLst>
      <p:ext uri="{BB962C8B-B14F-4D97-AF65-F5344CB8AC3E}">
        <p14:creationId xmlns:p14="http://schemas.microsoft.com/office/powerpoint/2010/main" val="3322625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14350" indent="-514350">
              <a:buClr>
                <a:srgbClr val="C00000"/>
              </a:buClr>
              <a:buFont typeface="+mj-lt"/>
              <a:buAutoNum type="romanUcPeriod"/>
            </a:pPr>
            <a:r>
              <a:rPr lang="en-US" b="1" dirty="0"/>
              <a:t>Giới thiệu chung</a:t>
            </a:r>
          </a:p>
        </p:txBody>
      </p:sp>
      <p:sp>
        <p:nvSpPr>
          <p:cNvPr id="4" name="Date Placeholder 3"/>
          <p:cNvSpPr>
            <a:spLocks noGrp="1"/>
          </p:cNvSpPr>
          <p:nvPr>
            <p:ph type="dt" sz="half" idx="10"/>
          </p:nvPr>
        </p:nvSpPr>
        <p:spPr/>
        <p:txBody>
          <a:bodyPr/>
          <a:lstStyle/>
          <a:p>
            <a:fld id="{9F05D569-69AA-4D24-8124-3DD6E3F42B97}" type="datetime1">
              <a:rPr lang="en-US" smtClean="0"/>
              <a:t>6/4/2020</a:t>
            </a:fld>
            <a:endParaRPr lang="en-US"/>
          </a:p>
        </p:txBody>
      </p:sp>
      <p:sp>
        <p:nvSpPr>
          <p:cNvPr id="5" name="Slide Number Placeholder 4"/>
          <p:cNvSpPr>
            <a:spLocks noGrp="1"/>
          </p:cNvSpPr>
          <p:nvPr>
            <p:ph type="sldNum" sz="quarter" idx="12"/>
          </p:nvPr>
        </p:nvSpPr>
        <p:spPr/>
        <p:txBody>
          <a:bodyPr/>
          <a:lstStyle/>
          <a:p>
            <a:fld id="{4D6D33AE-CD2F-442B-AC23-82F180BFF515}" type="slidenum">
              <a:rPr lang="en-US" smtClean="0"/>
              <a:t>11</a:t>
            </a:fld>
            <a:endParaRPr lang="en-US"/>
          </a:p>
        </p:txBody>
      </p:sp>
      <p:sp>
        <p:nvSpPr>
          <p:cNvPr id="7" name="TextBox 6"/>
          <p:cNvSpPr txBox="1"/>
          <p:nvPr/>
        </p:nvSpPr>
        <p:spPr>
          <a:xfrm>
            <a:off x="2689527" y="5052524"/>
            <a:ext cx="7217040" cy="369332"/>
          </a:xfrm>
          <a:prstGeom prst="rect">
            <a:avLst/>
          </a:prstGeom>
          <a:noFill/>
        </p:spPr>
        <p:txBody>
          <a:bodyPr wrap="none" rtlCol="0">
            <a:spAutoFit/>
          </a:bodyPr>
          <a:lstStyle/>
          <a:p>
            <a:r>
              <a:rPr lang="en-US" i="1" dirty="0" smtClean="0"/>
              <a:t>Bảng 1.1: So sánh giữa Học truyền thống, M-Learning và E-Learning</a:t>
            </a:r>
            <a:endParaRPr lang="en-US" i="1"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157803064"/>
              </p:ext>
            </p:extLst>
          </p:nvPr>
        </p:nvGraphicFramePr>
        <p:xfrm>
          <a:off x="1450975" y="2016125"/>
          <a:ext cx="9604376" cy="2966720"/>
        </p:xfrm>
        <a:graphic>
          <a:graphicData uri="http://schemas.openxmlformats.org/drawingml/2006/table">
            <a:tbl>
              <a:tblPr firstRow="1" bandRow="1">
                <a:tableStyleId>{5C22544A-7EE6-4342-B048-85BDC9FD1C3A}</a:tableStyleId>
              </a:tblPr>
              <a:tblGrid>
                <a:gridCol w="2401094">
                  <a:extLst>
                    <a:ext uri="{9D8B030D-6E8A-4147-A177-3AD203B41FA5}">
                      <a16:colId xmlns:a16="http://schemas.microsoft.com/office/drawing/2014/main" val="850593518"/>
                    </a:ext>
                  </a:extLst>
                </a:gridCol>
                <a:gridCol w="2401094">
                  <a:extLst>
                    <a:ext uri="{9D8B030D-6E8A-4147-A177-3AD203B41FA5}">
                      <a16:colId xmlns:a16="http://schemas.microsoft.com/office/drawing/2014/main" val="3468895715"/>
                    </a:ext>
                  </a:extLst>
                </a:gridCol>
                <a:gridCol w="2401094">
                  <a:extLst>
                    <a:ext uri="{9D8B030D-6E8A-4147-A177-3AD203B41FA5}">
                      <a16:colId xmlns:a16="http://schemas.microsoft.com/office/drawing/2014/main" val="3367407491"/>
                    </a:ext>
                  </a:extLst>
                </a:gridCol>
                <a:gridCol w="2401094">
                  <a:extLst>
                    <a:ext uri="{9D8B030D-6E8A-4147-A177-3AD203B41FA5}">
                      <a16:colId xmlns:a16="http://schemas.microsoft.com/office/drawing/2014/main" val="2630817708"/>
                    </a:ext>
                  </a:extLst>
                </a:gridCol>
              </a:tblGrid>
              <a:tr h="370840">
                <a:tc>
                  <a:txBody>
                    <a:bodyPr/>
                    <a:lstStyle/>
                    <a:p>
                      <a:pPr algn="ctr"/>
                      <a:r>
                        <a:rPr lang="en-US" dirty="0" smtClean="0"/>
                        <a:t>Tiêu</a:t>
                      </a:r>
                      <a:r>
                        <a:rPr lang="en-US" baseline="0" dirty="0" smtClean="0"/>
                        <a:t> chí</a:t>
                      </a:r>
                      <a:endParaRPr lang="en-US" dirty="0"/>
                    </a:p>
                  </a:txBody>
                  <a:tcPr/>
                </a:tc>
                <a:tc>
                  <a:txBody>
                    <a:bodyPr/>
                    <a:lstStyle/>
                    <a:p>
                      <a:pPr algn="ctr"/>
                      <a:r>
                        <a:rPr lang="en-US" dirty="0" smtClean="0"/>
                        <a:t>Học</a:t>
                      </a:r>
                      <a:r>
                        <a:rPr lang="en-US" baseline="0" dirty="0" smtClean="0"/>
                        <a:t> truyền thống</a:t>
                      </a:r>
                      <a:endParaRPr lang="en-US" dirty="0"/>
                    </a:p>
                  </a:txBody>
                  <a:tcPr/>
                </a:tc>
                <a:tc>
                  <a:txBody>
                    <a:bodyPr/>
                    <a:lstStyle/>
                    <a:p>
                      <a:pPr algn="ctr"/>
                      <a:r>
                        <a:rPr lang="en-US" dirty="0" smtClean="0"/>
                        <a:t>M-Learning</a:t>
                      </a:r>
                      <a:endParaRPr lang="en-US" dirty="0"/>
                    </a:p>
                  </a:txBody>
                  <a:tcPr/>
                </a:tc>
                <a:tc>
                  <a:txBody>
                    <a:bodyPr/>
                    <a:lstStyle/>
                    <a:p>
                      <a:pPr algn="ctr"/>
                      <a:r>
                        <a:rPr lang="en-US" dirty="0" smtClean="0"/>
                        <a:t>E-Learning</a:t>
                      </a:r>
                      <a:endParaRPr lang="en-US" dirty="0"/>
                    </a:p>
                  </a:txBody>
                  <a:tcPr/>
                </a:tc>
                <a:extLst>
                  <a:ext uri="{0D108BD9-81ED-4DB2-BD59-A6C34878D82A}">
                    <a16:rowId xmlns:a16="http://schemas.microsoft.com/office/drawing/2014/main" val="4054816308"/>
                  </a:ext>
                </a:extLst>
              </a:tr>
              <a:tr h="370840">
                <a:tc>
                  <a:txBody>
                    <a:bodyPr/>
                    <a:lstStyle/>
                    <a:p>
                      <a:pPr algn="ctr"/>
                      <a:r>
                        <a:rPr lang="en-US" sz="1400" b="1" dirty="0" smtClean="0">
                          <a:solidFill>
                            <a:schemeClr val="bg1"/>
                          </a:solidFill>
                        </a:rPr>
                        <a:t>Không</a:t>
                      </a:r>
                      <a:r>
                        <a:rPr lang="en-US" sz="1400" b="1" baseline="0" dirty="0" smtClean="0">
                          <a:solidFill>
                            <a:schemeClr val="bg1"/>
                          </a:solidFill>
                        </a:rPr>
                        <a:t> gian và thời gian</a:t>
                      </a:r>
                      <a:endParaRPr lang="en-US" sz="1400" b="1" dirty="0">
                        <a:solidFill>
                          <a:schemeClr val="bg1"/>
                        </a:solidFill>
                      </a:endParaRPr>
                    </a:p>
                  </a:txBody>
                  <a:tcPr anchor="ctr">
                    <a:solidFill>
                      <a:srgbClr val="B71E42"/>
                    </a:solidFill>
                  </a:tcPr>
                </a:tc>
                <a:tc>
                  <a:txBody>
                    <a:bodyPr/>
                    <a:lstStyle/>
                    <a:p>
                      <a:pPr algn="ctr"/>
                      <a:r>
                        <a:rPr lang="en-US" sz="1600" b="0" dirty="0" smtClean="0"/>
                        <a:t>Cố</a:t>
                      </a:r>
                      <a:r>
                        <a:rPr lang="en-US" sz="1600" b="0" baseline="0" dirty="0" smtClean="0"/>
                        <a:t> định</a:t>
                      </a:r>
                      <a:endParaRPr lang="en-US" sz="1600" b="0" dirty="0"/>
                    </a:p>
                  </a:txBody>
                  <a:tcPr anchor="ctr"/>
                </a:tc>
                <a:tc>
                  <a:txBody>
                    <a:bodyPr/>
                    <a:lstStyle/>
                    <a:p>
                      <a:pPr algn="ctr"/>
                      <a:r>
                        <a:rPr lang="en-US" sz="1600" b="0" dirty="0" smtClean="0"/>
                        <a:t>Linh động</a:t>
                      </a:r>
                      <a:endParaRPr lang="en-US" sz="1600" b="0" dirty="0"/>
                    </a:p>
                  </a:txBody>
                  <a:tcPr anchor="ctr"/>
                </a:tc>
                <a:tc>
                  <a:txBody>
                    <a:bodyPr/>
                    <a:lstStyle/>
                    <a:p>
                      <a:pPr algn="ctr"/>
                      <a:r>
                        <a:rPr lang="en-US" sz="1600" b="0" dirty="0" smtClean="0"/>
                        <a:t>Linh động</a:t>
                      </a:r>
                      <a:endParaRPr lang="en-US" sz="1600" b="0" dirty="0"/>
                    </a:p>
                  </a:txBody>
                  <a:tcPr anchor="ctr"/>
                </a:tc>
                <a:extLst>
                  <a:ext uri="{0D108BD9-81ED-4DB2-BD59-A6C34878D82A}">
                    <a16:rowId xmlns:a16="http://schemas.microsoft.com/office/drawing/2014/main" val="2378886884"/>
                  </a:ext>
                </a:extLst>
              </a:tr>
              <a:tr h="370840">
                <a:tc>
                  <a:txBody>
                    <a:bodyPr/>
                    <a:lstStyle/>
                    <a:p>
                      <a:pPr algn="ctr"/>
                      <a:r>
                        <a:rPr lang="en-US" sz="1400" b="1" dirty="0" smtClean="0">
                          <a:solidFill>
                            <a:schemeClr val="bg1"/>
                          </a:solidFill>
                        </a:rPr>
                        <a:t>Phương</a:t>
                      </a:r>
                      <a:r>
                        <a:rPr lang="en-US" sz="1400" b="1" baseline="0" dirty="0" smtClean="0">
                          <a:solidFill>
                            <a:schemeClr val="bg1"/>
                          </a:solidFill>
                        </a:rPr>
                        <a:t> tiện truyền tải</a:t>
                      </a:r>
                      <a:endParaRPr lang="en-US" sz="1400" b="1" dirty="0">
                        <a:solidFill>
                          <a:schemeClr val="bg1"/>
                        </a:solidFill>
                      </a:endParaRPr>
                    </a:p>
                  </a:txBody>
                  <a:tcPr anchor="ctr">
                    <a:solidFill>
                      <a:srgbClr val="B71E42"/>
                    </a:solidFill>
                  </a:tcPr>
                </a:tc>
                <a:tc>
                  <a:txBody>
                    <a:bodyPr/>
                    <a:lstStyle/>
                    <a:p>
                      <a:pPr algn="ctr"/>
                      <a:r>
                        <a:rPr lang="en-US" sz="1600" b="0" dirty="0" smtClean="0"/>
                        <a:t>Giáo</a:t>
                      </a:r>
                      <a:r>
                        <a:rPr lang="en-US" sz="1600" b="0" baseline="0" dirty="0" smtClean="0"/>
                        <a:t> viên</a:t>
                      </a:r>
                      <a:endParaRPr lang="en-US" sz="1600" b="0" dirty="0"/>
                    </a:p>
                  </a:txBody>
                  <a:tcPr anchor="ctr"/>
                </a:tc>
                <a:tc>
                  <a:txBody>
                    <a:bodyPr/>
                    <a:lstStyle/>
                    <a:p>
                      <a:pPr algn="ctr"/>
                      <a:r>
                        <a:rPr lang="en-US" sz="1600" b="0" dirty="0" smtClean="0"/>
                        <a:t>Thiết</a:t>
                      </a:r>
                      <a:r>
                        <a:rPr lang="en-US" sz="1600" b="0" baseline="0" dirty="0" smtClean="0"/>
                        <a:t> bị di động</a:t>
                      </a:r>
                      <a:endParaRPr lang="en-US" sz="1600" b="0" dirty="0"/>
                    </a:p>
                  </a:txBody>
                  <a:tcPr anchor="ctr"/>
                </a:tc>
                <a:tc>
                  <a:txBody>
                    <a:bodyPr/>
                    <a:lstStyle/>
                    <a:p>
                      <a:pPr algn="ctr"/>
                      <a:r>
                        <a:rPr lang="en-US" sz="1600" b="0" dirty="0" smtClean="0"/>
                        <a:t>Máy</a:t>
                      </a:r>
                      <a:r>
                        <a:rPr lang="en-US" sz="1600" b="0" baseline="0" dirty="0" smtClean="0"/>
                        <a:t> tính cá nhân</a:t>
                      </a:r>
                      <a:endParaRPr lang="en-US" sz="1600" b="0" dirty="0"/>
                    </a:p>
                  </a:txBody>
                  <a:tcPr anchor="ctr"/>
                </a:tc>
                <a:extLst>
                  <a:ext uri="{0D108BD9-81ED-4DB2-BD59-A6C34878D82A}">
                    <a16:rowId xmlns:a16="http://schemas.microsoft.com/office/drawing/2014/main" val="213856574"/>
                  </a:ext>
                </a:extLst>
              </a:tr>
              <a:tr h="370840">
                <a:tc>
                  <a:txBody>
                    <a:bodyPr/>
                    <a:lstStyle/>
                    <a:p>
                      <a:pPr algn="ctr"/>
                      <a:r>
                        <a:rPr lang="en-US" sz="1400" b="1" dirty="0" smtClean="0">
                          <a:solidFill>
                            <a:schemeClr val="bg1"/>
                          </a:solidFill>
                        </a:rPr>
                        <a:t>Thời</a:t>
                      </a:r>
                      <a:r>
                        <a:rPr lang="en-US" sz="1400" b="1" baseline="0" dirty="0" smtClean="0">
                          <a:solidFill>
                            <a:schemeClr val="bg1"/>
                          </a:solidFill>
                        </a:rPr>
                        <a:t> lượng</a:t>
                      </a:r>
                      <a:endParaRPr lang="en-US" sz="1400" b="1" dirty="0">
                        <a:solidFill>
                          <a:schemeClr val="bg1"/>
                        </a:solidFill>
                      </a:endParaRPr>
                    </a:p>
                  </a:txBody>
                  <a:tcPr anchor="ctr">
                    <a:solidFill>
                      <a:srgbClr val="B71E42"/>
                    </a:solidFill>
                  </a:tcPr>
                </a:tc>
                <a:tc>
                  <a:txBody>
                    <a:bodyPr/>
                    <a:lstStyle/>
                    <a:p>
                      <a:pPr algn="ctr"/>
                      <a:r>
                        <a:rPr lang="en-US" sz="1600" b="0" dirty="0" smtClean="0"/>
                        <a:t>Nhiều</a:t>
                      </a:r>
                      <a:endParaRPr lang="en-US" sz="1600" b="0" dirty="0"/>
                    </a:p>
                  </a:txBody>
                  <a:tcPr anchor="ctr"/>
                </a:tc>
                <a:tc>
                  <a:txBody>
                    <a:bodyPr/>
                    <a:lstStyle/>
                    <a:p>
                      <a:pPr algn="ctr"/>
                      <a:r>
                        <a:rPr lang="en-US" sz="1600" b="0" dirty="0" smtClean="0"/>
                        <a:t>Ít</a:t>
                      </a:r>
                      <a:r>
                        <a:rPr lang="en-US" sz="1600" b="0" baseline="0" dirty="0" smtClean="0"/>
                        <a:t> </a:t>
                      </a:r>
                      <a:endParaRPr lang="en-US" sz="1600" b="0" dirty="0"/>
                    </a:p>
                  </a:txBody>
                  <a:tcPr anchor="ctr"/>
                </a:tc>
                <a:tc>
                  <a:txBody>
                    <a:bodyPr/>
                    <a:lstStyle/>
                    <a:p>
                      <a:pPr algn="ctr"/>
                      <a:r>
                        <a:rPr lang="en-US" sz="1600" b="0" dirty="0" smtClean="0"/>
                        <a:t>Trung bình</a:t>
                      </a:r>
                      <a:endParaRPr lang="en-US" sz="1600" b="0" dirty="0"/>
                    </a:p>
                  </a:txBody>
                  <a:tcPr anchor="ctr"/>
                </a:tc>
                <a:extLst>
                  <a:ext uri="{0D108BD9-81ED-4DB2-BD59-A6C34878D82A}">
                    <a16:rowId xmlns:a16="http://schemas.microsoft.com/office/drawing/2014/main" val="547998398"/>
                  </a:ext>
                </a:extLst>
              </a:tr>
              <a:tr h="370840">
                <a:tc>
                  <a:txBody>
                    <a:bodyPr/>
                    <a:lstStyle/>
                    <a:p>
                      <a:pPr algn="ctr"/>
                      <a:r>
                        <a:rPr lang="en-US" sz="1400" b="1" dirty="0" smtClean="0">
                          <a:solidFill>
                            <a:schemeClr val="bg1"/>
                          </a:solidFill>
                        </a:rPr>
                        <a:t>Chi phí</a:t>
                      </a:r>
                      <a:endParaRPr lang="en-US" sz="1400" b="1" dirty="0">
                        <a:solidFill>
                          <a:schemeClr val="bg1"/>
                        </a:solidFill>
                      </a:endParaRPr>
                    </a:p>
                  </a:txBody>
                  <a:tcPr anchor="ctr">
                    <a:solidFill>
                      <a:srgbClr val="B71E42"/>
                    </a:solidFill>
                  </a:tcPr>
                </a:tc>
                <a:tc>
                  <a:txBody>
                    <a:bodyPr/>
                    <a:lstStyle/>
                    <a:p>
                      <a:pPr algn="ctr"/>
                      <a:r>
                        <a:rPr lang="en-US" sz="1600" b="0" dirty="0" smtClean="0"/>
                        <a:t>Cao</a:t>
                      </a:r>
                      <a:endParaRPr lang="en-US" sz="1600" b="0" dirty="0"/>
                    </a:p>
                  </a:txBody>
                  <a:tcPr anchor="ctr"/>
                </a:tc>
                <a:tc>
                  <a:txBody>
                    <a:bodyPr/>
                    <a:lstStyle/>
                    <a:p>
                      <a:pPr algn="ctr"/>
                      <a:r>
                        <a:rPr lang="en-US" sz="1600" b="0" dirty="0" smtClean="0"/>
                        <a:t>Thấp</a:t>
                      </a:r>
                      <a:endParaRPr lang="en-US" sz="1600" b="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dirty="0" smtClean="0"/>
                        <a:t>Trung bình</a:t>
                      </a:r>
                    </a:p>
                  </a:txBody>
                  <a:tcPr anchor="ctr"/>
                </a:tc>
                <a:extLst>
                  <a:ext uri="{0D108BD9-81ED-4DB2-BD59-A6C34878D82A}">
                    <a16:rowId xmlns:a16="http://schemas.microsoft.com/office/drawing/2014/main" val="4142894863"/>
                  </a:ext>
                </a:extLst>
              </a:tr>
              <a:tr h="370840">
                <a:tc>
                  <a:txBody>
                    <a:bodyPr/>
                    <a:lstStyle/>
                    <a:p>
                      <a:pPr algn="ctr"/>
                      <a:r>
                        <a:rPr lang="en-US" sz="1400" b="1" dirty="0" smtClean="0">
                          <a:solidFill>
                            <a:schemeClr val="bg1"/>
                          </a:solidFill>
                        </a:rPr>
                        <a:t>Tài</a:t>
                      </a:r>
                      <a:r>
                        <a:rPr lang="en-US" sz="1400" b="1" baseline="0" dirty="0" smtClean="0">
                          <a:solidFill>
                            <a:schemeClr val="bg1"/>
                          </a:solidFill>
                        </a:rPr>
                        <a:t> liệu</a:t>
                      </a:r>
                      <a:endParaRPr lang="en-US" sz="1400" b="1" dirty="0">
                        <a:solidFill>
                          <a:schemeClr val="bg1"/>
                        </a:solidFill>
                      </a:endParaRPr>
                    </a:p>
                  </a:txBody>
                  <a:tcPr anchor="ctr">
                    <a:solidFill>
                      <a:srgbClr val="B71E42"/>
                    </a:solidFill>
                  </a:tcPr>
                </a:tc>
                <a:tc>
                  <a:txBody>
                    <a:bodyPr/>
                    <a:lstStyle/>
                    <a:p>
                      <a:pPr algn="ctr"/>
                      <a:r>
                        <a:rPr lang="en-US" sz="1600" b="0" dirty="0" smtClean="0"/>
                        <a:t>Nhiều</a:t>
                      </a:r>
                      <a:endParaRPr lang="en-US" sz="1600" b="0" dirty="0"/>
                    </a:p>
                  </a:txBody>
                  <a:tcPr anchor="ctr"/>
                </a:tc>
                <a:tc>
                  <a:txBody>
                    <a:bodyPr/>
                    <a:lstStyle/>
                    <a:p>
                      <a:pPr algn="ctr"/>
                      <a:r>
                        <a:rPr lang="en-US" sz="1600" b="0" dirty="0" smtClean="0"/>
                        <a:t>Ít</a:t>
                      </a:r>
                      <a:endParaRPr lang="en-US" sz="1600" b="0" dirty="0"/>
                    </a:p>
                  </a:txBody>
                  <a:tcPr anchor="ctr"/>
                </a:tc>
                <a:tc>
                  <a:txBody>
                    <a:bodyPr/>
                    <a:lstStyle/>
                    <a:p>
                      <a:pPr algn="ctr"/>
                      <a:r>
                        <a:rPr lang="en-US" sz="1600" b="0" dirty="0" smtClean="0"/>
                        <a:t>Trung bình</a:t>
                      </a:r>
                      <a:endParaRPr lang="en-US" sz="1600" b="0" dirty="0"/>
                    </a:p>
                  </a:txBody>
                  <a:tcPr anchor="ctr"/>
                </a:tc>
                <a:extLst>
                  <a:ext uri="{0D108BD9-81ED-4DB2-BD59-A6C34878D82A}">
                    <a16:rowId xmlns:a16="http://schemas.microsoft.com/office/drawing/2014/main" val="3222716476"/>
                  </a:ext>
                </a:extLst>
              </a:tr>
              <a:tr h="370840">
                <a:tc>
                  <a:txBody>
                    <a:bodyPr/>
                    <a:lstStyle/>
                    <a:p>
                      <a:pPr algn="ctr"/>
                      <a:r>
                        <a:rPr lang="en-US" sz="1400" b="1" dirty="0" smtClean="0">
                          <a:solidFill>
                            <a:schemeClr val="bg1"/>
                          </a:solidFill>
                        </a:rPr>
                        <a:t>Theo dõi</a:t>
                      </a:r>
                      <a:r>
                        <a:rPr lang="en-US" sz="1400" b="1" baseline="0" dirty="0" smtClean="0">
                          <a:solidFill>
                            <a:schemeClr val="bg1"/>
                          </a:solidFill>
                        </a:rPr>
                        <a:t> tiến độ</a:t>
                      </a:r>
                      <a:endParaRPr lang="en-US" sz="1400" b="1" dirty="0">
                        <a:solidFill>
                          <a:schemeClr val="bg1"/>
                        </a:solidFill>
                      </a:endParaRPr>
                    </a:p>
                  </a:txBody>
                  <a:tcPr anchor="ctr">
                    <a:solidFill>
                      <a:srgbClr val="B71E42"/>
                    </a:solidFill>
                  </a:tcPr>
                </a:tc>
                <a:tc>
                  <a:txBody>
                    <a:bodyPr/>
                    <a:lstStyle/>
                    <a:p>
                      <a:pPr algn="ctr"/>
                      <a:r>
                        <a:rPr lang="en-US" sz="1600" b="0" dirty="0" smtClean="0"/>
                        <a:t>Khó</a:t>
                      </a:r>
                      <a:endParaRPr lang="en-US" sz="1600" b="0" dirty="0"/>
                    </a:p>
                  </a:txBody>
                  <a:tcPr anchor="ctr"/>
                </a:tc>
                <a:tc>
                  <a:txBody>
                    <a:bodyPr/>
                    <a:lstStyle/>
                    <a:p>
                      <a:pPr algn="ctr"/>
                      <a:r>
                        <a:rPr lang="en-US" sz="1600" b="0" dirty="0" smtClean="0"/>
                        <a:t>Trung bình</a:t>
                      </a:r>
                      <a:endParaRPr lang="en-US" sz="1600" b="0" dirty="0"/>
                    </a:p>
                  </a:txBody>
                  <a:tcPr anchor="ctr"/>
                </a:tc>
                <a:tc>
                  <a:txBody>
                    <a:bodyPr/>
                    <a:lstStyle/>
                    <a:p>
                      <a:pPr algn="ctr"/>
                      <a:r>
                        <a:rPr lang="en-US" sz="1600" b="0" dirty="0" smtClean="0"/>
                        <a:t>Dễ</a:t>
                      </a:r>
                      <a:endParaRPr lang="en-US" sz="1600" b="0" dirty="0"/>
                    </a:p>
                  </a:txBody>
                  <a:tcPr anchor="ctr"/>
                </a:tc>
                <a:extLst>
                  <a:ext uri="{0D108BD9-81ED-4DB2-BD59-A6C34878D82A}">
                    <a16:rowId xmlns:a16="http://schemas.microsoft.com/office/drawing/2014/main" val="3855231777"/>
                  </a:ext>
                </a:extLst>
              </a:tr>
              <a:tr h="370840">
                <a:tc>
                  <a:txBody>
                    <a:bodyPr/>
                    <a:lstStyle/>
                    <a:p>
                      <a:pPr algn="ctr"/>
                      <a:r>
                        <a:rPr lang="en-US" sz="1400" b="1" dirty="0" smtClean="0">
                          <a:solidFill>
                            <a:schemeClr val="bg1"/>
                          </a:solidFill>
                        </a:rPr>
                        <a:t>Sự</a:t>
                      </a:r>
                      <a:r>
                        <a:rPr lang="en-US" sz="1400" b="1" baseline="0" dirty="0" smtClean="0">
                          <a:solidFill>
                            <a:schemeClr val="bg1"/>
                          </a:solidFill>
                        </a:rPr>
                        <a:t> tương tác</a:t>
                      </a:r>
                      <a:endParaRPr lang="en-US" sz="1400" b="1" dirty="0">
                        <a:solidFill>
                          <a:schemeClr val="bg1"/>
                        </a:solidFill>
                      </a:endParaRPr>
                    </a:p>
                  </a:txBody>
                  <a:tcPr anchor="ctr">
                    <a:solidFill>
                      <a:srgbClr val="B71E42"/>
                    </a:solidFill>
                  </a:tcPr>
                </a:tc>
                <a:tc>
                  <a:txBody>
                    <a:bodyPr/>
                    <a:lstStyle/>
                    <a:p>
                      <a:pPr algn="ctr"/>
                      <a:r>
                        <a:rPr lang="en-US" sz="1600" b="0" dirty="0" smtClean="0"/>
                        <a:t>Cao</a:t>
                      </a:r>
                      <a:endParaRPr lang="en-US" sz="1600" b="0" dirty="0"/>
                    </a:p>
                  </a:txBody>
                  <a:tcPr anchor="ctr"/>
                </a:tc>
                <a:tc>
                  <a:txBody>
                    <a:bodyPr/>
                    <a:lstStyle/>
                    <a:p>
                      <a:pPr algn="ctr"/>
                      <a:r>
                        <a:rPr lang="en-US" sz="1600" b="0" dirty="0" smtClean="0"/>
                        <a:t>Thấp</a:t>
                      </a:r>
                      <a:endParaRPr lang="en-US" sz="1600" b="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dirty="0" smtClean="0"/>
                        <a:t>Trung bình</a:t>
                      </a:r>
                    </a:p>
                  </a:txBody>
                  <a:tcPr anchor="ctr"/>
                </a:tc>
                <a:extLst>
                  <a:ext uri="{0D108BD9-81ED-4DB2-BD59-A6C34878D82A}">
                    <a16:rowId xmlns:a16="http://schemas.microsoft.com/office/drawing/2014/main" val="2639925492"/>
                  </a:ext>
                </a:extLst>
              </a:tr>
            </a:tbl>
          </a:graphicData>
        </a:graphic>
      </p:graphicFrame>
    </p:spTree>
    <p:extLst>
      <p:ext uri="{BB962C8B-B14F-4D97-AF65-F5344CB8AC3E}">
        <p14:creationId xmlns:p14="http://schemas.microsoft.com/office/powerpoint/2010/main" val="1279815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chor="ctr" anchorCtr="0">
            <a:noAutofit/>
          </a:bodyPr>
          <a:lstStyle/>
          <a:p>
            <a:pPr marL="857250" indent="-857250" algn="ctr">
              <a:buFont typeface="+mj-lt"/>
              <a:buAutoNum type="romanUcPeriod" startAt="2"/>
            </a:pPr>
            <a:r>
              <a:rPr lang="en-US" sz="4400" b="1" dirty="0"/>
              <a:t>Một số ứng dụng Mobile về tin học có mặt trên Play Store</a:t>
            </a:r>
          </a:p>
        </p:txBody>
      </p:sp>
      <p:sp>
        <p:nvSpPr>
          <p:cNvPr id="4" name="Date Placeholder 3"/>
          <p:cNvSpPr>
            <a:spLocks noGrp="1"/>
          </p:cNvSpPr>
          <p:nvPr>
            <p:ph type="dt" sz="half" idx="10"/>
          </p:nvPr>
        </p:nvSpPr>
        <p:spPr/>
        <p:txBody>
          <a:bodyPr/>
          <a:lstStyle/>
          <a:p>
            <a:fld id="{F9F059CF-0B2F-4ED5-A168-810196018C27}" type="datetime1">
              <a:rPr lang="en-US" smtClean="0"/>
              <a:t>6/4/2020</a:t>
            </a:fld>
            <a:endParaRPr lang="en-US"/>
          </a:p>
        </p:txBody>
      </p:sp>
      <p:sp>
        <p:nvSpPr>
          <p:cNvPr id="5" name="Slide Number Placeholder 4"/>
          <p:cNvSpPr>
            <a:spLocks noGrp="1"/>
          </p:cNvSpPr>
          <p:nvPr>
            <p:ph type="sldNum" sz="quarter" idx="12"/>
          </p:nvPr>
        </p:nvSpPr>
        <p:spPr/>
        <p:txBody>
          <a:bodyPr/>
          <a:lstStyle/>
          <a:p>
            <a:fld id="{4D6D33AE-CD2F-442B-AC23-82F180BFF515}" type="slidenum">
              <a:rPr lang="en-US" smtClean="0"/>
              <a:t>12</a:t>
            </a:fld>
            <a:endParaRPr lang="en-US" dirty="0"/>
          </a:p>
        </p:txBody>
      </p:sp>
    </p:spTree>
    <p:extLst>
      <p:ext uri="{BB962C8B-B14F-4D97-AF65-F5344CB8AC3E}">
        <p14:creationId xmlns:p14="http://schemas.microsoft.com/office/powerpoint/2010/main" val="31351361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Clr>
                <a:srgbClr val="C00000"/>
              </a:buClr>
              <a:buFont typeface="+mj-lt"/>
              <a:buAutoNum type="romanUcPeriod" startAt="2"/>
            </a:pPr>
            <a:r>
              <a:rPr lang="en-US" b="1" dirty="0"/>
              <a:t>Một số ứng dụng Mobile về tin học có mặt trên Play Store</a:t>
            </a:r>
          </a:p>
        </p:txBody>
      </p:sp>
      <p:sp>
        <p:nvSpPr>
          <p:cNvPr id="4" name="Date Placeholder 3"/>
          <p:cNvSpPr>
            <a:spLocks noGrp="1"/>
          </p:cNvSpPr>
          <p:nvPr>
            <p:ph type="dt" sz="half" idx="10"/>
          </p:nvPr>
        </p:nvSpPr>
        <p:spPr/>
        <p:txBody>
          <a:bodyPr/>
          <a:lstStyle/>
          <a:p>
            <a:fld id="{9F05D569-69AA-4D24-8124-3DD6E3F42B97}" type="datetime1">
              <a:rPr lang="en-US" smtClean="0"/>
              <a:t>6/4/2020</a:t>
            </a:fld>
            <a:endParaRPr lang="en-US"/>
          </a:p>
        </p:txBody>
      </p:sp>
      <p:sp>
        <p:nvSpPr>
          <p:cNvPr id="5" name="Slide Number Placeholder 4"/>
          <p:cNvSpPr>
            <a:spLocks noGrp="1"/>
          </p:cNvSpPr>
          <p:nvPr>
            <p:ph type="sldNum" sz="quarter" idx="12"/>
          </p:nvPr>
        </p:nvSpPr>
        <p:spPr/>
        <p:txBody>
          <a:bodyPr/>
          <a:lstStyle/>
          <a:p>
            <a:fld id="{4D6D33AE-CD2F-442B-AC23-82F180BFF515}" type="slidenum">
              <a:rPr lang="en-US" smtClean="0"/>
              <a:t>13</a:t>
            </a:fld>
            <a:endParaRPr lang="en-US"/>
          </a:p>
        </p:txBody>
      </p:sp>
      <p:sp>
        <p:nvSpPr>
          <p:cNvPr id="7" name="TextBox 6"/>
          <p:cNvSpPr txBox="1"/>
          <p:nvPr/>
        </p:nvSpPr>
        <p:spPr>
          <a:xfrm>
            <a:off x="2843724" y="5770796"/>
            <a:ext cx="6818983" cy="369332"/>
          </a:xfrm>
          <a:prstGeom prst="rect">
            <a:avLst/>
          </a:prstGeom>
          <a:noFill/>
        </p:spPr>
        <p:txBody>
          <a:bodyPr wrap="none" rtlCol="0">
            <a:spAutoFit/>
          </a:bodyPr>
          <a:lstStyle/>
          <a:p>
            <a:r>
              <a:rPr lang="en-US" i="1" dirty="0" smtClean="0"/>
              <a:t>Hình 2.1: Ứng dụng </a:t>
            </a:r>
            <a:r>
              <a:rPr lang="en-US" dirty="0" smtClean="0"/>
              <a:t>Trắc </a:t>
            </a:r>
            <a:r>
              <a:rPr lang="en-US" dirty="0"/>
              <a:t>Nghiệm Tin Học Đại Cương (Han Pro</a:t>
            </a:r>
            <a:r>
              <a:rPr lang="en-US" dirty="0" smtClean="0"/>
              <a:t>) </a:t>
            </a:r>
            <a:endParaRPr lang="en-US" i="1" dirty="0"/>
          </a:p>
        </p:txBody>
      </p:sp>
      <p:sp>
        <p:nvSpPr>
          <p:cNvPr id="3" name="Content Placeholder 2"/>
          <p:cNvSpPr>
            <a:spLocks noGrp="1"/>
          </p:cNvSpPr>
          <p:nvPr>
            <p:ph idx="1"/>
          </p:nvPr>
        </p:nvSpPr>
        <p:spPr>
          <a:xfrm>
            <a:off x="1451579" y="2015732"/>
            <a:ext cx="2998501" cy="3450613"/>
          </a:xfrm>
        </p:spPr>
        <p:txBody>
          <a:bodyPr/>
          <a:lstStyle/>
          <a:p>
            <a:pPr marL="457200" indent="-457200">
              <a:buFont typeface="+mj-lt"/>
              <a:buAutoNum type="arabicPeriod"/>
            </a:pPr>
            <a:r>
              <a:rPr lang="en-US" b="1" dirty="0" smtClean="0"/>
              <a:t>Trắc Nghiệm Tin Học Đại Cương (Han Pro)</a:t>
            </a:r>
            <a:endParaRPr lang="en-US" b="1" dirty="0"/>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t="10334" b="39683"/>
          <a:stretch/>
        </p:blipFill>
        <p:spPr>
          <a:xfrm>
            <a:off x="4181091" y="1932056"/>
            <a:ext cx="4144247" cy="3803904"/>
          </a:xfrm>
          <a:prstGeom prst="rect">
            <a:avLst/>
          </a:prstGeom>
        </p:spPr>
      </p:pic>
    </p:spTree>
    <p:extLst>
      <p:ext uri="{BB962C8B-B14F-4D97-AF65-F5344CB8AC3E}">
        <p14:creationId xmlns:p14="http://schemas.microsoft.com/office/powerpoint/2010/main" val="127616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Clr>
                <a:srgbClr val="C00000"/>
              </a:buClr>
              <a:buFont typeface="+mj-lt"/>
              <a:buAutoNum type="romanUcPeriod" startAt="2"/>
            </a:pPr>
            <a:r>
              <a:rPr lang="en-US" b="1" dirty="0"/>
              <a:t>Một số ứng dụng Mobile về tin học có mặt trên Play Store</a:t>
            </a:r>
          </a:p>
        </p:txBody>
      </p:sp>
      <p:sp>
        <p:nvSpPr>
          <p:cNvPr id="4" name="Date Placeholder 3"/>
          <p:cNvSpPr>
            <a:spLocks noGrp="1"/>
          </p:cNvSpPr>
          <p:nvPr>
            <p:ph type="dt" sz="half" idx="10"/>
          </p:nvPr>
        </p:nvSpPr>
        <p:spPr/>
        <p:txBody>
          <a:bodyPr/>
          <a:lstStyle/>
          <a:p>
            <a:fld id="{9F05D569-69AA-4D24-8124-3DD6E3F42B97}" type="datetime1">
              <a:rPr lang="en-US" smtClean="0"/>
              <a:t>6/4/2020</a:t>
            </a:fld>
            <a:endParaRPr lang="en-US"/>
          </a:p>
        </p:txBody>
      </p:sp>
      <p:sp>
        <p:nvSpPr>
          <p:cNvPr id="5" name="Slide Number Placeholder 4"/>
          <p:cNvSpPr>
            <a:spLocks noGrp="1"/>
          </p:cNvSpPr>
          <p:nvPr>
            <p:ph type="sldNum" sz="quarter" idx="12"/>
          </p:nvPr>
        </p:nvSpPr>
        <p:spPr/>
        <p:txBody>
          <a:bodyPr/>
          <a:lstStyle/>
          <a:p>
            <a:fld id="{4D6D33AE-CD2F-442B-AC23-82F180BFF515}" type="slidenum">
              <a:rPr lang="en-US" smtClean="0"/>
              <a:t>14</a:t>
            </a:fld>
            <a:endParaRPr lang="en-US"/>
          </a:p>
        </p:txBody>
      </p:sp>
      <p:sp>
        <p:nvSpPr>
          <p:cNvPr id="7" name="TextBox 6"/>
          <p:cNvSpPr txBox="1"/>
          <p:nvPr/>
        </p:nvSpPr>
        <p:spPr>
          <a:xfrm>
            <a:off x="4536235" y="5761478"/>
            <a:ext cx="3433953" cy="369332"/>
          </a:xfrm>
          <a:prstGeom prst="rect">
            <a:avLst/>
          </a:prstGeom>
          <a:noFill/>
        </p:spPr>
        <p:txBody>
          <a:bodyPr wrap="none" rtlCol="0">
            <a:spAutoFit/>
          </a:bodyPr>
          <a:lstStyle/>
          <a:p>
            <a:r>
              <a:rPr lang="en-US" i="1" dirty="0" smtClean="0"/>
              <a:t>Hình 2.4: Chức năng làm bài thi</a:t>
            </a:r>
            <a:endParaRPr lang="en-US" i="1" dirty="0"/>
          </a:p>
        </p:txBody>
      </p:sp>
      <p:sp>
        <p:nvSpPr>
          <p:cNvPr id="3" name="Content Placeholder 2"/>
          <p:cNvSpPr>
            <a:spLocks noGrp="1"/>
          </p:cNvSpPr>
          <p:nvPr>
            <p:ph idx="1"/>
          </p:nvPr>
        </p:nvSpPr>
        <p:spPr>
          <a:xfrm>
            <a:off x="1451579" y="2015732"/>
            <a:ext cx="2754661" cy="3450613"/>
          </a:xfrm>
        </p:spPr>
        <p:txBody>
          <a:bodyPr/>
          <a:lstStyle/>
          <a:p>
            <a:pPr marL="457200" indent="-457200">
              <a:buFont typeface="+mj-lt"/>
              <a:buAutoNum type="arabicPeriod"/>
            </a:pPr>
            <a:r>
              <a:rPr lang="en-US" b="1" dirty="0" smtClean="0"/>
              <a:t>Trắc Nghiệm Tin Học Đại Cương (Han Pro)</a:t>
            </a:r>
            <a:endParaRPr lang="en-US" b="1"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4620" y="1920121"/>
            <a:ext cx="3697185" cy="3841357"/>
          </a:xfrm>
          <a:prstGeom prst="rect">
            <a:avLst/>
          </a:prstGeom>
        </p:spPr>
      </p:pic>
    </p:spTree>
    <p:extLst>
      <p:ext uri="{BB962C8B-B14F-4D97-AF65-F5344CB8AC3E}">
        <p14:creationId xmlns:p14="http://schemas.microsoft.com/office/powerpoint/2010/main" val="4216181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Clr>
                <a:srgbClr val="C00000"/>
              </a:buClr>
              <a:buFont typeface="+mj-lt"/>
              <a:buAutoNum type="romanUcPeriod" startAt="2"/>
            </a:pPr>
            <a:r>
              <a:rPr lang="en-US" b="1" dirty="0"/>
              <a:t>Một số ứng dụng Mobile về tin học có mặt trên Play Store</a:t>
            </a:r>
          </a:p>
        </p:txBody>
      </p:sp>
      <p:sp>
        <p:nvSpPr>
          <p:cNvPr id="4" name="Date Placeholder 3"/>
          <p:cNvSpPr>
            <a:spLocks noGrp="1"/>
          </p:cNvSpPr>
          <p:nvPr>
            <p:ph type="dt" sz="half" idx="10"/>
          </p:nvPr>
        </p:nvSpPr>
        <p:spPr/>
        <p:txBody>
          <a:bodyPr/>
          <a:lstStyle/>
          <a:p>
            <a:fld id="{9F05D569-69AA-4D24-8124-3DD6E3F42B97}" type="datetime1">
              <a:rPr lang="en-US" smtClean="0"/>
              <a:t>6/4/2020</a:t>
            </a:fld>
            <a:endParaRPr lang="en-US"/>
          </a:p>
        </p:txBody>
      </p:sp>
      <p:sp>
        <p:nvSpPr>
          <p:cNvPr id="5" name="Slide Number Placeholder 4"/>
          <p:cNvSpPr>
            <a:spLocks noGrp="1"/>
          </p:cNvSpPr>
          <p:nvPr>
            <p:ph type="sldNum" sz="quarter" idx="12"/>
          </p:nvPr>
        </p:nvSpPr>
        <p:spPr/>
        <p:txBody>
          <a:bodyPr/>
          <a:lstStyle/>
          <a:p>
            <a:fld id="{4D6D33AE-CD2F-442B-AC23-82F180BFF515}" type="slidenum">
              <a:rPr lang="en-US" smtClean="0"/>
              <a:t>15</a:t>
            </a:fld>
            <a:endParaRPr lang="en-US" dirty="0"/>
          </a:p>
        </p:txBody>
      </p:sp>
      <p:sp>
        <p:nvSpPr>
          <p:cNvPr id="7" name="TextBox 6"/>
          <p:cNvSpPr txBox="1"/>
          <p:nvPr/>
        </p:nvSpPr>
        <p:spPr>
          <a:xfrm>
            <a:off x="2441883" y="5775935"/>
            <a:ext cx="7622664" cy="369332"/>
          </a:xfrm>
          <a:prstGeom prst="rect">
            <a:avLst/>
          </a:prstGeom>
          <a:noFill/>
        </p:spPr>
        <p:txBody>
          <a:bodyPr wrap="none" rtlCol="0">
            <a:spAutoFit/>
          </a:bodyPr>
          <a:lstStyle/>
          <a:p>
            <a:r>
              <a:rPr lang="en-US" i="1" dirty="0" smtClean="0"/>
              <a:t>Hình 2.6: Ứng dụng </a:t>
            </a:r>
            <a:r>
              <a:rPr lang="en-US" dirty="0" smtClean="0"/>
              <a:t>Luyện thi chứng chỉ CNTT cơ bản (Tuhocvitinh.com)</a:t>
            </a:r>
            <a:endParaRPr lang="en-US" i="1" dirty="0"/>
          </a:p>
        </p:txBody>
      </p:sp>
      <p:sp>
        <p:nvSpPr>
          <p:cNvPr id="3" name="Content Placeholder 2"/>
          <p:cNvSpPr>
            <a:spLocks noGrp="1"/>
          </p:cNvSpPr>
          <p:nvPr>
            <p:ph idx="1"/>
          </p:nvPr>
        </p:nvSpPr>
        <p:spPr>
          <a:xfrm>
            <a:off x="1451579" y="2015732"/>
            <a:ext cx="2998501" cy="3450613"/>
          </a:xfrm>
        </p:spPr>
        <p:txBody>
          <a:bodyPr/>
          <a:lstStyle/>
          <a:p>
            <a:pPr marL="457200" indent="-457200">
              <a:buFont typeface="+mj-lt"/>
              <a:buAutoNum type="arabicPeriod" startAt="2"/>
            </a:pPr>
            <a:r>
              <a:rPr lang="en-US" b="1" dirty="0"/>
              <a:t>Luyện thi chứng chỉ CNTT cơ bản (Tuhocvitinh.com)</a:t>
            </a: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t="12445" b="44253"/>
          <a:stretch/>
        </p:blipFill>
        <p:spPr>
          <a:xfrm>
            <a:off x="4300313" y="1924010"/>
            <a:ext cx="3905804" cy="3828784"/>
          </a:xfrm>
          <a:prstGeom prst="rect">
            <a:avLst/>
          </a:prstGeom>
        </p:spPr>
      </p:pic>
    </p:spTree>
    <p:extLst>
      <p:ext uri="{BB962C8B-B14F-4D97-AF65-F5344CB8AC3E}">
        <p14:creationId xmlns:p14="http://schemas.microsoft.com/office/powerpoint/2010/main" val="148073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Clr>
                <a:srgbClr val="C00000"/>
              </a:buClr>
              <a:buFont typeface="+mj-lt"/>
              <a:buAutoNum type="romanUcPeriod" startAt="2"/>
            </a:pPr>
            <a:r>
              <a:rPr lang="en-US" b="1" dirty="0"/>
              <a:t>Một số ứng dụng Mobile về tin học có mặt trên Play Store</a:t>
            </a:r>
          </a:p>
        </p:txBody>
      </p:sp>
      <p:sp>
        <p:nvSpPr>
          <p:cNvPr id="4" name="Date Placeholder 3"/>
          <p:cNvSpPr>
            <a:spLocks noGrp="1"/>
          </p:cNvSpPr>
          <p:nvPr>
            <p:ph type="dt" sz="half" idx="10"/>
          </p:nvPr>
        </p:nvSpPr>
        <p:spPr/>
        <p:txBody>
          <a:bodyPr/>
          <a:lstStyle/>
          <a:p>
            <a:fld id="{9F05D569-69AA-4D24-8124-3DD6E3F42B97}" type="datetime1">
              <a:rPr lang="en-US" smtClean="0"/>
              <a:t>6/4/2020</a:t>
            </a:fld>
            <a:endParaRPr lang="en-US"/>
          </a:p>
        </p:txBody>
      </p:sp>
      <p:sp>
        <p:nvSpPr>
          <p:cNvPr id="5" name="Slide Number Placeholder 4"/>
          <p:cNvSpPr>
            <a:spLocks noGrp="1"/>
          </p:cNvSpPr>
          <p:nvPr>
            <p:ph type="sldNum" sz="quarter" idx="12"/>
          </p:nvPr>
        </p:nvSpPr>
        <p:spPr/>
        <p:txBody>
          <a:bodyPr/>
          <a:lstStyle/>
          <a:p>
            <a:fld id="{4D6D33AE-CD2F-442B-AC23-82F180BFF515}" type="slidenum">
              <a:rPr lang="en-US" smtClean="0"/>
              <a:t>16</a:t>
            </a:fld>
            <a:endParaRPr lang="en-US" dirty="0"/>
          </a:p>
        </p:txBody>
      </p:sp>
      <p:sp>
        <p:nvSpPr>
          <p:cNvPr id="7" name="TextBox 6"/>
          <p:cNvSpPr txBox="1"/>
          <p:nvPr/>
        </p:nvSpPr>
        <p:spPr>
          <a:xfrm>
            <a:off x="4180701" y="5754017"/>
            <a:ext cx="4139275" cy="369332"/>
          </a:xfrm>
          <a:prstGeom prst="rect">
            <a:avLst/>
          </a:prstGeom>
          <a:noFill/>
        </p:spPr>
        <p:txBody>
          <a:bodyPr wrap="none" rtlCol="0">
            <a:spAutoFit/>
          </a:bodyPr>
          <a:lstStyle/>
          <a:p>
            <a:r>
              <a:rPr lang="en-US" i="1" dirty="0" smtClean="0"/>
              <a:t>Hình 2.12: Chức năng làm bài kiểm tra</a:t>
            </a:r>
            <a:endParaRPr lang="en-US" i="1" dirty="0"/>
          </a:p>
        </p:txBody>
      </p:sp>
      <p:sp>
        <p:nvSpPr>
          <p:cNvPr id="3" name="Content Placeholder 2"/>
          <p:cNvSpPr>
            <a:spLocks noGrp="1"/>
          </p:cNvSpPr>
          <p:nvPr>
            <p:ph idx="1"/>
          </p:nvPr>
        </p:nvSpPr>
        <p:spPr>
          <a:xfrm>
            <a:off x="1451579" y="2015732"/>
            <a:ext cx="2998501" cy="3450613"/>
          </a:xfrm>
        </p:spPr>
        <p:txBody>
          <a:bodyPr/>
          <a:lstStyle/>
          <a:p>
            <a:pPr marL="457200" indent="-457200">
              <a:buFont typeface="+mj-lt"/>
              <a:buAutoNum type="arabicPeriod" startAt="2"/>
            </a:pPr>
            <a:r>
              <a:rPr lang="en-US" b="1" dirty="0"/>
              <a:t>Luyện thi chứng chỉ CNTT cơ bản (Tuhocvitinh.com)</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t="3301" b="29397"/>
          <a:stretch/>
        </p:blipFill>
        <p:spPr>
          <a:xfrm>
            <a:off x="4393001" y="1906288"/>
            <a:ext cx="3714677" cy="3803904"/>
          </a:xfrm>
          <a:prstGeom prst="rect">
            <a:avLst/>
          </a:prstGeom>
        </p:spPr>
      </p:pic>
    </p:spTree>
    <p:extLst>
      <p:ext uri="{BB962C8B-B14F-4D97-AF65-F5344CB8AC3E}">
        <p14:creationId xmlns:p14="http://schemas.microsoft.com/office/powerpoint/2010/main" val="4258117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Clr>
                <a:srgbClr val="C00000"/>
              </a:buClr>
              <a:buFont typeface="+mj-lt"/>
              <a:buAutoNum type="romanUcPeriod" startAt="2"/>
            </a:pPr>
            <a:r>
              <a:rPr lang="en-US" b="1" dirty="0"/>
              <a:t>Một số ứng dụng Mobile về tin học có mặt trên Play Store</a:t>
            </a:r>
          </a:p>
        </p:txBody>
      </p:sp>
      <p:sp>
        <p:nvSpPr>
          <p:cNvPr id="4" name="Date Placeholder 3"/>
          <p:cNvSpPr>
            <a:spLocks noGrp="1"/>
          </p:cNvSpPr>
          <p:nvPr>
            <p:ph type="dt" sz="half" idx="10"/>
          </p:nvPr>
        </p:nvSpPr>
        <p:spPr/>
        <p:txBody>
          <a:bodyPr/>
          <a:lstStyle/>
          <a:p>
            <a:fld id="{9F05D569-69AA-4D24-8124-3DD6E3F42B97}" type="datetime1">
              <a:rPr lang="en-US" smtClean="0"/>
              <a:t>6/4/2020</a:t>
            </a:fld>
            <a:endParaRPr lang="en-US"/>
          </a:p>
        </p:txBody>
      </p:sp>
      <p:sp>
        <p:nvSpPr>
          <p:cNvPr id="5" name="Slide Number Placeholder 4"/>
          <p:cNvSpPr>
            <a:spLocks noGrp="1"/>
          </p:cNvSpPr>
          <p:nvPr>
            <p:ph type="sldNum" sz="quarter" idx="12"/>
          </p:nvPr>
        </p:nvSpPr>
        <p:spPr/>
        <p:txBody>
          <a:bodyPr/>
          <a:lstStyle/>
          <a:p>
            <a:fld id="{4D6D33AE-CD2F-442B-AC23-82F180BFF515}" type="slidenum">
              <a:rPr lang="en-US" smtClean="0"/>
              <a:t>17</a:t>
            </a:fld>
            <a:endParaRPr lang="en-US" dirty="0"/>
          </a:p>
        </p:txBody>
      </p:sp>
      <p:sp>
        <p:nvSpPr>
          <p:cNvPr id="7" name="TextBox 6"/>
          <p:cNvSpPr txBox="1"/>
          <p:nvPr/>
        </p:nvSpPr>
        <p:spPr>
          <a:xfrm>
            <a:off x="3390794" y="5736638"/>
            <a:ext cx="5724843" cy="369332"/>
          </a:xfrm>
          <a:prstGeom prst="rect">
            <a:avLst/>
          </a:prstGeom>
          <a:noFill/>
        </p:spPr>
        <p:txBody>
          <a:bodyPr wrap="square" rtlCol="0">
            <a:spAutoFit/>
          </a:bodyPr>
          <a:lstStyle/>
          <a:p>
            <a:pPr algn="ctr"/>
            <a:r>
              <a:rPr lang="en-US" i="1" dirty="0" smtClean="0"/>
              <a:t>Hình 2.16: Ứng dụng trắc nghiệm tin học (EscGroup)</a:t>
            </a:r>
            <a:endParaRPr lang="en-US" i="1" dirty="0"/>
          </a:p>
        </p:txBody>
      </p:sp>
      <p:sp>
        <p:nvSpPr>
          <p:cNvPr id="3" name="Content Placeholder 2"/>
          <p:cNvSpPr>
            <a:spLocks noGrp="1"/>
          </p:cNvSpPr>
          <p:nvPr>
            <p:ph idx="1"/>
          </p:nvPr>
        </p:nvSpPr>
        <p:spPr>
          <a:xfrm>
            <a:off x="1451579" y="2015732"/>
            <a:ext cx="2998501" cy="3450613"/>
          </a:xfrm>
        </p:spPr>
        <p:txBody>
          <a:bodyPr/>
          <a:lstStyle/>
          <a:p>
            <a:pPr marL="457200" indent="-457200">
              <a:buFont typeface="+mj-lt"/>
              <a:buAutoNum type="arabicPeriod" startAt="3"/>
            </a:pPr>
            <a:r>
              <a:rPr lang="en-US" b="1" dirty="0"/>
              <a:t>Trắc nghiệm Tin học (EscGroup)</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t="11809" b="44000"/>
          <a:stretch/>
        </p:blipFill>
        <p:spPr>
          <a:xfrm>
            <a:off x="4159386" y="1932734"/>
            <a:ext cx="4187660" cy="3803904"/>
          </a:xfrm>
          <a:prstGeom prst="rect">
            <a:avLst/>
          </a:prstGeom>
        </p:spPr>
      </p:pic>
    </p:spTree>
    <p:extLst>
      <p:ext uri="{BB962C8B-B14F-4D97-AF65-F5344CB8AC3E}">
        <p14:creationId xmlns:p14="http://schemas.microsoft.com/office/powerpoint/2010/main" val="2476186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Clr>
                <a:srgbClr val="C00000"/>
              </a:buClr>
              <a:buFont typeface="+mj-lt"/>
              <a:buAutoNum type="romanUcPeriod" startAt="2"/>
            </a:pPr>
            <a:r>
              <a:rPr lang="en-US" b="1" dirty="0"/>
              <a:t>Một số ứng dụng Mobile về tin học có mặt trên Play Store</a:t>
            </a:r>
          </a:p>
        </p:txBody>
      </p:sp>
      <p:sp>
        <p:nvSpPr>
          <p:cNvPr id="4" name="Date Placeholder 3"/>
          <p:cNvSpPr>
            <a:spLocks noGrp="1"/>
          </p:cNvSpPr>
          <p:nvPr>
            <p:ph type="dt" sz="half" idx="10"/>
          </p:nvPr>
        </p:nvSpPr>
        <p:spPr/>
        <p:txBody>
          <a:bodyPr/>
          <a:lstStyle/>
          <a:p>
            <a:fld id="{9F05D569-69AA-4D24-8124-3DD6E3F42B97}" type="datetime1">
              <a:rPr lang="en-US" smtClean="0"/>
              <a:t>6/4/2020</a:t>
            </a:fld>
            <a:endParaRPr lang="en-US"/>
          </a:p>
        </p:txBody>
      </p:sp>
      <p:sp>
        <p:nvSpPr>
          <p:cNvPr id="5" name="Slide Number Placeholder 4"/>
          <p:cNvSpPr>
            <a:spLocks noGrp="1"/>
          </p:cNvSpPr>
          <p:nvPr>
            <p:ph type="sldNum" sz="quarter" idx="12"/>
          </p:nvPr>
        </p:nvSpPr>
        <p:spPr/>
        <p:txBody>
          <a:bodyPr/>
          <a:lstStyle/>
          <a:p>
            <a:fld id="{4D6D33AE-CD2F-442B-AC23-82F180BFF515}" type="slidenum">
              <a:rPr lang="en-US" smtClean="0"/>
              <a:t>18</a:t>
            </a:fld>
            <a:endParaRPr lang="en-US" dirty="0"/>
          </a:p>
        </p:txBody>
      </p:sp>
      <p:sp>
        <p:nvSpPr>
          <p:cNvPr id="7" name="TextBox 6"/>
          <p:cNvSpPr txBox="1"/>
          <p:nvPr/>
        </p:nvSpPr>
        <p:spPr>
          <a:xfrm>
            <a:off x="4624623" y="5736638"/>
            <a:ext cx="4187662" cy="369332"/>
          </a:xfrm>
          <a:prstGeom prst="rect">
            <a:avLst/>
          </a:prstGeom>
          <a:noFill/>
        </p:spPr>
        <p:txBody>
          <a:bodyPr wrap="square" rtlCol="0">
            <a:spAutoFit/>
          </a:bodyPr>
          <a:lstStyle/>
          <a:p>
            <a:pPr algn="ctr"/>
            <a:r>
              <a:rPr lang="en-US" i="1" dirty="0" smtClean="0"/>
              <a:t>Hình 2.19: Chức năng làm bài kiểm tra</a:t>
            </a:r>
            <a:endParaRPr lang="en-US" i="1" dirty="0"/>
          </a:p>
        </p:txBody>
      </p:sp>
      <p:sp>
        <p:nvSpPr>
          <p:cNvPr id="3" name="Content Placeholder 2"/>
          <p:cNvSpPr>
            <a:spLocks noGrp="1"/>
          </p:cNvSpPr>
          <p:nvPr>
            <p:ph idx="1"/>
          </p:nvPr>
        </p:nvSpPr>
        <p:spPr>
          <a:xfrm>
            <a:off x="1451579" y="2015732"/>
            <a:ext cx="2998501" cy="3450613"/>
          </a:xfrm>
        </p:spPr>
        <p:txBody>
          <a:bodyPr/>
          <a:lstStyle/>
          <a:p>
            <a:pPr marL="457200" indent="-457200">
              <a:buFont typeface="+mj-lt"/>
              <a:buAutoNum type="arabicPeriod" startAt="3"/>
            </a:pPr>
            <a:r>
              <a:rPr lang="en-US" b="1" dirty="0"/>
              <a:t>Trắc nghiệm Tin học (EscGroup)</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t="3683" b="31175"/>
          <a:stretch/>
        </p:blipFill>
        <p:spPr>
          <a:xfrm>
            <a:off x="4832839" y="1932734"/>
            <a:ext cx="3771230" cy="3803904"/>
          </a:xfrm>
          <a:prstGeom prst="rect">
            <a:avLst/>
          </a:prstGeom>
        </p:spPr>
      </p:pic>
    </p:spTree>
    <p:extLst>
      <p:ext uri="{BB962C8B-B14F-4D97-AF65-F5344CB8AC3E}">
        <p14:creationId xmlns:p14="http://schemas.microsoft.com/office/powerpoint/2010/main" val="306957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Clr>
                <a:srgbClr val="C00000"/>
              </a:buClr>
              <a:buFont typeface="+mj-lt"/>
              <a:buAutoNum type="romanUcPeriod" startAt="2"/>
            </a:pPr>
            <a:r>
              <a:rPr lang="en-US" b="1" dirty="0"/>
              <a:t>Một số ứng dụng Mobile về tin học có mặt trên Play Store</a:t>
            </a:r>
          </a:p>
        </p:txBody>
      </p:sp>
      <p:sp>
        <p:nvSpPr>
          <p:cNvPr id="4" name="Date Placeholder 3"/>
          <p:cNvSpPr>
            <a:spLocks noGrp="1"/>
          </p:cNvSpPr>
          <p:nvPr>
            <p:ph type="dt" sz="half" idx="10"/>
          </p:nvPr>
        </p:nvSpPr>
        <p:spPr/>
        <p:txBody>
          <a:bodyPr/>
          <a:lstStyle/>
          <a:p>
            <a:fld id="{9F05D569-69AA-4D24-8124-3DD6E3F42B97}" type="datetime1">
              <a:rPr lang="en-US" smtClean="0"/>
              <a:t>6/4/2020</a:t>
            </a:fld>
            <a:endParaRPr lang="en-US"/>
          </a:p>
        </p:txBody>
      </p:sp>
      <p:sp>
        <p:nvSpPr>
          <p:cNvPr id="5" name="Slide Number Placeholder 4"/>
          <p:cNvSpPr>
            <a:spLocks noGrp="1"/>
          </p:cNvSpPr>
          <p:nvPr>
            <p:ph type="sldNum" sz="quarter" idx="12"/>
          </p:nvPr>
        </p:nvSpPr>
        <p:spPr/>
        <p:txBody>
          <a:bodyPr/>
          <a:lstStyle/>
          <a:p>
            <a:fld id="{4D6D33AE-CD2F-442B-AC23-82F180BFF515}" type="slidenum">
              <a:rPr lang="en-US" smtClean="0"/>
              <a:t>19</a:t>
            </a:fld>
            <a:endParaRPr lang="en-US"/>
          </a:p>
        </p:txBody>
      </p:sp>
      <p:sp>
        <p:nvSpPr>
          <p:cNvPr id="7" name="TextBox 6"/>
          <p:cNvSpPr txBox="1"/>
          <p:nvPr/>
        </p:nvSpPr>
        <p:spPr>
          <a:xfrm>
            <a:off x="1884689" y="5764297"/>
            <a:ext cx="9840836" cy="369332"/>
          </a:xfrm>
          <a:prstGeom prst="rect">
            <a:avLst/>
          </a:prstGeom>
          <a:noFill/>
        </p:spPr>
        <p:txBody>
          <a:bodyPr wrap="square" rtlCol="0">
            <a:spAutoFit/>
          </a:bodyPr>
          <a:lstStyle/>
          <a:p>
            <a:pPr algn="ctr"/>
            <a:r>
              <a:rPr lang="en-US" i="1" dirty="0" smtClean="0"/>
              <a:t>Bảng 2.1: </a:t>
            </a:r>
            <a:r>
              <a:rPr lang="en-US" i="1" dirty="0"/>
              <a:t>So sánh các chức năng của một số ứng dụng luyện thi tin học hiện tại</a:t>
            </a:r>
            <a:r>
              <a:rPr lang="en-US" dirty="0" smtClean="0"/>
              <a:t> </a:t>
            </a:r>
            <a:endParaRPr lang="en-US" i="1" dirty="0"/>
          </a:p>
        </p:txBody>
      </p:sp>
      <p:sp>
        <p:nvSpPr>
          <p:cNvPr id="3" name="Content Placeholder 2"/>
          <p:cNvSpPr>
            <a:spLocks noGrp="1"/>
          </p:cNvSpPr>
          <p:nvPr>
            <p:ph idx="1"/>
          </p:nvPr>
        </p:nvSpPr>
        <p:spPr>
          <a:xfrm>
            <a:off x="1451579" y="2015732"/>
            <a:ext cx="9609839" cy="3450613"/>
          </a:xfrm>
        </p:spPr>
        <p:txBody>
          <a:bodyPr/>
          <a:lstStyle/>
          <a:p>
            <a:pPr marL="457200" indent="-457200">
              <a:buFont typeface="+mj-lt"/>
              <a:buAutoNum type="arabicPeriod" startAt="4"/>
            </a:pPr>
            <a:r>
              <a:rPr lang="en-US" b="1" dirty="0" smtClean="0"/>
              <a:t>Kết luận</a:t>
            </a:r>
          </a:p>
          <a:p>
            <a:pPr marL="0" indent="0">
              <a:buNone/>
            </a:pPr>
            <a:endParaRPr lang="en-US" b="1" dirty="0" smtClean="0"/>
          </a:p>
          <a:p>
            <a:pPr marL="0" indent="0">
              <a:buNone/>
            </a:pPr>
            <a:endParaRPr lang="en-US" b="1" dirty="0"/>
          </a:p>
        </p:txBody>
      </p:sp>
      <p:graphicFrame>
        <p:nvGraphicFramePr>
          <p:cNvPr id="6" name="Table 5"/>
          <p:cNvGraphicFramePr>
            <a:graphicFrameLocks noGrp="1"/>
          </p:cNvGraphicFramePr>
          <p:nvPr>
            <p:extLst>
              <p:ext uri="{D42A27DB-BD31-4B8C-83A1-F6EECF244321}">
                <p14:modId xmlns:p14="http://schemas.microsoft.com/office/powerpoint/2010/main" val="150610419"/>
              </p:ext>
            </p:extLst>
          </p:nvPr>
        </p:nvGraphicFramePr>
        <p:xfrm>
          <a:off x="3188851" y="1895358"/>
          <a:ext cx="7232512" cy="3933231"/>
        </p:xfrm>
        <a:graphic>
          <a:graphicData uri="http://schemas.openxmlformats.org/drawingml/2006/table">
            <a:tbl>
              <a:tblPr firstRow="1" firstCol="1" bandRow="1">
                <a:tableStyleId>{5C22544A-7EE6-4342-B048-85BDC9FD1C3A}</a:tableStyleId>
              </a:tblPr>
              <a:tblGrid>
                <a:gridCol w="1840264">
                  <a:extLst>
                    <a:ext uri="{9D8B030D-6E8A-4147-A177-3AD203B41FA5}">
                      <a16:colId xmlns:a16="http://schemas.microsoft.com/office/drawing/2014/main" val="2277804376"/>
                    </a:ext>
                  </a:extLst>
                </a:gridCol>
                <a:gridCol w="1815822">
                  <a:extLst>
                    <a:ext uri="{9D8B030D-6E8A-4147-A177-3AD203B41FA5}">
                      <a16:colId xmlns:a16="http://schemas.microsoft.com/office/drawing/2014/main" val="2648715239"/>
                    </a:ext>
                  </a:extLst>
                </a:gridCol>
                <a:gridCol w="1820092">
                  <a:extLst>
                    <a:ext uri="{9D8B030D-6E8A-4147-A177-3AD203B41FA5}">
                      <a16:colId xmlns:a16="http://schemas.microsoft.com/office/drawing/2014/main" val="2017516748"/>
                    </a:ext>
                  </a:extLst>
                </a:gridCol>
                <a:gridCol w="1756334">
                  <a:extLst>
                    <a:ext uri="{9D8B030D-6E8A-4147-A177-3AD203B41FA5}">
                      <a16:colId xmlns:a16="http://schemas.microsoft.com/office/drawing/2014/main" val="4005162069"/>
                    </a:ext>
                  </a:extLst>
                </a:gridCol>
              </a:tblGrid>
              <a:tr h="543150">
                <a:tc>
                  <a:txBody>
                    <a:bodyPr/>
                    <a:lstStyle/>
                    <a:p>
                      <a:pPr marL="0" marR="0" algn="ctr">
                        <a:lnSpc>
                          <a:spcPct val="115000"/>
                        </a:lnSpc>
                        <a:spcBef>
                          <a:spcPts val="0"/>
                        </a:spcBef>
                        <a:spcAft>
                          <a:spcPts val="0"/>
                        </a:spcAft>
                      </a:pPr>
                      <a:r>
                        <a:rPr lang="en-US" sz="1400" dirty="0">
                          <a:effectLst/>
                          <a:latin typeface="+mj-lt"/>
                        </a:rPr>
                        <a:t>Tiêu Chí</a:t>
                      </a:r>
                      <a:endParaRPr lang="en-US" sz="1200" dirty="0">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400">
                          <a:effectLst/>
                          <a:latin typeface="+mj-lt"/>
                        </a:rPr>
                        <a:t>Trắc nghiệm Tin đại cương  (HanPro)</a:t>
                      </a:r>
                      <a:endParaRPr lang="en-US" sz="1200">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400">
                          <a:effectLst/>
                          <a:latin typeface="+mj-lt"/>
                        </a:rPr>
                        <a:t>Luyện thi chứng chỉ CNTT cơ bản (Tuhocvitinh.com)</a:t>
                      </a:r>
                      <a:endParaRPr lang="en-US" sz="1200">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400" dirty="0">
                          <a:effectLst/>
                          <a:latin typeface="+mj-lt"/>
                        </a:rPr>
                        <a:t>Trắc nghiệm Tin học (EscGroup)</a:t>
                      </a:r>
                      <a:endParaRPr lang="en-US" sz="1200" dirty="0">
                        <a:effectLst/>
                        <a:latin typeface="+mj-lt"/>
                        <a:ea typeface="Calibri" panose="020F0502020204030204" pitchFamily="34" charset="0"/>
                        <a:cs typeface="Times New Roman" panose="02020603050405020304" pitchFamily="18" charset="0"/>
                      </a:endParaRPr>
                    </a:p>
                  </a:txBody>
                  <a:tcPr marL="54497" marR="54497" marT="0" marB="0" anchor="ctr"/>
                </a:tc>
                <a:extLst>
                  <a:ext uri="{0D108BD9-81ED-4DB2-BD59-A6C34878D82A}">
                    <a16:rowId xmlns:a16="http://schemas.microsoft.com/office/drawing/2014/main" val="1142054794"/>
                  </a:ext>
                </a:extLst>
              </a:tr>
              <a:tr h="290649">
                <a:tc>
                  <a:txBody>
                    <a:bodyPr/>
                    <a:lstStyle/>
                    <a:p>
                      <a:pPr marL="0" marR="0" algn="ctr">
                        <a:lnSpc>
                          <a:spcPct val="115000"/>
                        </a:lnSpc>
                        <a:spcBef>
                          <a:spcPts val="0"/>
                        </a:spcBef>
                        <a:spcAft>
                          <a:spcPts val="0"/>
                        </a:spcAft>
                      </a:pPr>
                      <a:r>
                        <a:rPr lang="en-US" sz="1500" dirty="0">
                          <a:effectLst/>
                          <a:latin typeface="+mj-lt"/>
                        </a:rPr>
                        <a:t>Hệ Điều Hành</a:t>
                      </a:r>
                      <a:endParaRPr lang="en-US" sz="1500" dirty="0">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dirty="0" smtClean="0">
                          <a:solidFill>
                            <a:srgbClr val="009900"/>
                          </a:solidFill>
                          <a:effectLst/>
                          <a:latin typeface="+mj-lt"/>
                          <a:ea typeface="Calibri" panose="020F0502020204030204" pitchFamily="34" charset="0"/>
                          <a:cs typeface="Times New Roman" panose="02020603050405020304" pitchFamily="18" charset="0"/>
                        </a:rPr>
                        <a:t>Android</a:t>
                      </a:r>
                      <a:endParaRPr lang="en-US" sz="1500" b="1" dirty="0">
                        <a:solidFill>
                          <a:srgbClr val="009900"/>
                        </a:solidFill>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dirty="0" smtClean="0">
                          <a:solidFill>
                            <a:srgbClr val="009900"/>
                          </a:solidFill>
                          <a:effectLst/>
                          <a:latin typeface="+mj-lt"/>
                          <a:ea typeface="Calibri" panose="020F0502020204030204" pitchFamily="34" charset="0"/>
                          <a:cs typeface="Times New Roman" panose="02020603050405020304" pitchFamily="18" charset="0"/>
                        </a:rPr>
                        <a:t>Android</a:t>
                      </a:r>
                      <a:endParaRPr lang="en-US" sz="1500" b="1" dirty="0">
                        <a:solidFill>
                          <a:srgbClr val="009900"/>
                        </a:solidFill>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dirty="0" smtClean="0">
                          <a:solidFill>
                            <a:srgbClr val="009900"/>
                          </a:solidFill>
                          <a:effectLst/>
                          <a:latin typeface="+mj-lt"/>
                          <a:ea typeface="Calibri" panose="020F0502020204030204" pitchFamily="34" charset="0"/>
                          <a:cs typeface="Times New Roman" panose="02020603050405020304" pitchFamily="18" charset="0"/>
                        </a:rPr>
                        <a:t>Android</a:t>
                      </a:r>
                      <a:endParaRPr lang="en-US" sz="1500" b="1" dirty="0">
                        <a:solidFill>
                          <a:srgbClr val="009900"/>
                        </a:solidFill>
                        <a:effectLst/>
                        <a:latin typeface="+mj-lt"/>
                        <a:ea typeface="Calibri" panose="020F0502020204030204" pitchFamily="34" charset="0"/>
                        <a:cs typeface="Times New Roman" panose="02020603050405020304" pitchFamily="18" charset="0"/>
                      </a:endParaRPr>
                    </a:p>
                  </a:txBody>
                  <a:tcPr marL="54497" marR="54497" marT="0" marB="0" anchor="ctr"/>
                </a:tc>
                <a:extLst>
                  <a:ext uri="{0D108BD9-81ED-4DB2-BD59-A6C34878D82A}">
                    <a16:rowId xmlns:a16="http://schemas.microsoft.com/office/drawing/2014/main" val="4044693705"/>
                  </a:ext>
                </a:extLst>
              </a:tr>
              <a:tr h="290649">
                <a:tc>
                  <a:txBody>
                    <a:bodyPr/>
                    <a:lstStyle/>
                    <a:p>
                      <a:pPr marL="0" marR="0" algn="ctr">
                        <a:lnSpc>
                          <a:spcPct val="115000"/>
                        </a:lnSpc>
                        <a:spcBef>
                          <a:spcPts val="0"/>
                        </a:spcBef>
                        <a:spcAft>
                          <a:spcPts val="0"/>
                        </a:spcAft>
                      </a:pPr>
                      <a:r>
                        <a:rPr lang="en-US" sz="1500" dirty="0">
                          <a:effectLst/>
                          <a:latin typeface="+mj-lt"/>
                        </a:rPr>
                        <a:t>Giao Diện Hợp Lý</a:t>
                      </a:r>
                      <a:endParaRPr lang="en-US" sz="1500" dirty="0">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dirty="0">
                          <a:solidFill>
                            <a:srgbClr val="FF0000"/>
                          </a:solidFill>
                          <a:effectLst/>
                          <a:latin typeface="+mj-lt"/>
                        </a:rPr>
                        <a:t>X</a:t>
                      </a:r>
                      <a:endParaRPr lang="en-US" sz="1500" b="1" dirty="0">
                        <a:solidFill>
                          <a:srgbClr val="FF0000"/>
                        </a:solidFill>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dirty="0">
                          <a:solidFill>
                            <a:srgbClr val="FF0000"/>
                          </a:solidFill>
                          <a:effectLst/>
                          <a:latin typeface="+mj-lt"/>
                        </a:rPr>
                        <a:t>X</a:t>
                      </a:r>
                      <a:endParaRPr lang="en-US" sz="1500" b="1" dirty="0">
                        <a:solidFill>
                          <a:srgbClr val="FF0000"/>
                        </a:solidFill>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dirty="0">
                          <a:solidFill>
                            <a:srgbClr val="00B050"/>
                          </a:solidFill>
                          <a:effectLst/>
                          <a:latin typeface="+mj-lt"/>
                          <a:sym typeface="Wingdings" panose="05000000000000000000" pitchFamily="2" charset="2"/>
                        </a:rPr>
                        <a:t></a:t>
                      </a:r>
                      <a:endParaRPr lang="en-US" sz="1500" b="1" dirty="0">
                        <a:solidFill>
                          <a:srgbClr val="00B050"/>
                        </a:solidFill>
                        <a:effectLst/>
                        <a:latin typeface="+mj-lt"/>
                        <a:ea typeface="Calibri" panose="020F0502020204030204" pitchFamily="34" charset="0"/>
                        <a:cs typeface="Times New Roman" panose="02020603050405020304" pitchFamily="18" charset="0"/>
                      </a:endParaRPr>
                    </a:p>
                  </a:txBody>
                  <a:tcPr marL="54497" marR="54497" marT="0" marB="0" anchor="ctr"/>
                </a:tc>
                <a:extLst>
                  <a:ext uri="{0D108BD9-81ED-4DB2-BD59-A6C34878D82A}">
                    <a16:rowId xmlns:a16="http://schemas.microsoft.com/office/drawing/2014/main" val="3715994045"/>
                  </a:ext>
                </a:extLst>
              </a:tr>
              <a:tr h="290649">
                <a:tc>
                  <a:txBody>
                    <a:bodyPr/>
                    <a:lstStyle/>
                    <a:p>
                      <a:pPr marL="0" marR="0" algn="ctr">
                        <a:lnSpc>
                          <a:spcPct val="115000"/>
                        </a:lnSpc>
                        <a:spcBef>
                          <a:spcPts val="0"/>
                        </a:spcBef>
                        <a:spcAft>
                          <a:spcPts val="0"/>
                        </a:spcAft>
                      </a:pPr>
                      <a:r>
                        <a:rPr lang="en-US" sz="1500" dirty="0">
                          <a:effectLst/>
                          <a:latin typeface="+mj-lt"/>
                        </a:rPr>
                        <a:t>Câu Hỏi Ôn Tập</a:t>
                      </a:r>
                      <a:endParaRPr lang="en-US" sz="1500" dirty="0">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dirty="0">
                          <a:solidFill>
                            <a:srgbClr val="00B050"/>
                          </a:solidFill>
                          <a:effectLst/>
                          <a:latin typeface="+mj-lt"/>
                          <a:sym typeface="Wingdings" panose="05000000000000000000" pitchFamily="2" charset="2"/>
                        </a:rPr>
                        <a:t></a:t>
                      </a:r>
                      <a:endParaRPr lang="en-US" sz="1500" b="1" dirty="0">
                        <a:solidFill>
                          <a:srgbClr val="00B050"/>
                        </a:solidFill>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dirty="0">
                          <a:solidFill>
                            <a:srgbClr val="00B050"/>
                          </a:solidFill>
                          <a:effectLst/>
                          <a:latin typeface="+mj-lt"/>
                          <a:sym typeface="Wingdings" panose="05000000000000000000" pitchFamily="2" charset="2"/>
                        </a:rPr>
                        <a:t></a:t>
                      </a:r>
                      <a:endParaRPr lang="en-US" sz="1500" b="1" dirty="0">
                        <a:solidFill>
                          <a:srgbClr val="00B050"/>
                        </a:solidFill>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dirty="0">
                          <a:solidFill>
                            <a:srgbClr val="FF0000"/>
                          </a:solidFill>
                          <a:effectLst/>
                          <a:latin typeface="+mj-lt"/>
                        </a:rPr>
                        <a:t>X</a:t>
                      </a:r>
                      <a:endParaRPr lang="en-US" sz="1500" b="1" dirty="0">
                        <a:solidFill>
                          <a:srgbClr val="FF0000"/>
                        </a:solidFill>
                        <a:effectLst/>
                        <a:latin typeface="+mj-lt"/>
                        <a:ea typeface="Calibri" panose="020F0502020204030204" pitchFamily="34" charset="0"/>
                        <a:cs typeface="Times New Roman" panose="02020603050405020304" pitchFamily="18" charset="0"/>
                      </a:endParaRPr>
                    </a:p>
                  </a:txBody>
                  <a:tcPr marL="54497" marR="54497" marT="0" marB="0" anchor="ctr"/>
                </a:tc>
                <a:extLst>
                  <a:ext uri="{0D108BD9-81ED-4DB2-BD59-A6C34878D82A}">
                    <a16:rowId xmlns:a16="http://schemas.microsoft.com/office/drawing/2014/main" val="1040777542"/>
                  </a:ext>
                </a:extLst>
              </a:tr>
              <a:tr h="290649">
                <a:tc>
                  <a:txBody>
                    <a:bodyPr/>
                    <a:lstStyle/>
                    <a:p>
                      <a:pPr marL="0" marR="0" algn="ctr">
                        <a:lnSpc>
                          <a:spcPct val="115000"/>
                        </a:lnSpc>
                        <a:spcBef>
                          <a:spcPts val="0"/>
                        </a:spcBef>
                        <a:spcAft>
                          <a:spcPts val="0"/>
                        </a:spcAft>
                      </a:pPr>
                      <a:r>
                        <a:rPr lang="en-US" sz="1500" dirty="0">
                          <a:effectLst/>
                          <a:latin typeface="+mj-lt"/>
                        </a:rPr>
                        <a:t>Tài Liệu Ôn Tập</a:t>
                      </a:r>
                      <a:endParaRPr lang="en-US" sz="1500" dirty="0">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dirty="0">
                          <a:solidFill>
                            <a:srgbClr val="FF0000"/>
                          </a:solidFill>
                          <a:effectLst/>
                          <a:latin typeface="+mj-lt"/>
                        </a:rPr>
                        <a:t>X</a:t>
                      </a:r>
                      <a:endParaRPr lang="en-US" sz="1500" b="1" dirty="0">
                        <a:solidFill>
                          <a:srgbClr val="FF0000"/>
                        </a:solidFill>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dirty="0">
                          <a:solidFill>
                            <a:srgbClr val="00B050"/>
                          </a:solidFill>
                          <a:effectLst/>
                          <a:latin typeface="+mj-lt"/>
                          <a:sym typeface="Wingdings" panose="05000000000000000000" pitchFamily="2" charset="2"/>
                        </a:rPr>
                        <a:t></a:t>
                      </a:r>
                      <a:endParaRPr lang="en-US" sz="1500" b="1" dirty="0">
                        <a:solidFill>
                          <a:srgbClr val="00B050"/>
                        </a:solidFill>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a:solidFill>
                            <a:srgbClr val="FF0000"/>
                          </a:solidFill>
                          <a:effectLst/>
                          <a:latin typeface="+mj-lt"/>
                        </a:rPr>
                        <a:t>X</a:t>
                      </a:r>
                      <a:endParaRPr lang="en-US" sz="1500" b="1">
                        <a:solidFill>
                          <a:srgbClr val="FF0000"/>
                        </a:solidFill>
                        <a:effectLst/>
                        <a:latin typeface="+mj-lt"/>
                        <a:ea typeface="Calibri" panose="020F0502020204030204" pitchFamily="34" charset="0"/>
                        <a:cs typeface="Times New Roman" panose="02020603050405020304" pitchFamily="18" charset="0"/>
                      </a:endParaRPr>
                    </a:p>
                  </a:txBody>
                  <a:tcPr marL="54497" marR="54497" marT="0" marB="0" anchor="ctr"/>
                </a:tc>
                <a:extLst>
                  <a:ext uri="{0D108BD9-81ED-4DB2-BD59-A6C34878D82A}">
                    <a16:rowId xmlns:a16="http://schemas.microsoft.com/office/drawing/2014/main" val="3542450359"/>
                  </a:ext>
                </a:extLst>
              </a:tr>
              <a:tr h="290649">
                <a:tc>
                  <a:txBody>
                    <a:bodyPr/>
                    <a:lstStyle/>
                    <a:p>
                      <a:pPr marL="0" marR="0" algn="ctr">
                        <a:lnSpc>
                          <a:spcPct val="115000"/>
                        </a:lnSpc>
                        <a:spcBef>
                          <a:spcPts val="0"/>
                        </a:spcBef>
                        <a:spcAft>
                          <a:spcPts val="0"/>
                        </a:spcAft>
                      </a:pPr>
                      <a:r>
                        <a:rPr lang="en-US" sz="1500" dirty="0">
                          <a:effectLst/>
                          <a:latin typeface="+mj-lt"/>
                        </a:rPr>
                        <a:t>Làm Bài KT</a:t>
                      </a:r>
                      <a:endParaRPr lang="en-US" sz="1500" dirty="0">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dirty="0">
                          <a:solidFill>
                            <a:srgbClr val="00B050"/>
                          </a:solidFill>
                          <a:effectLst/>
                          <a:latin typeface="+mj-lt"/>
                          <a:sym typeface="Wingdings" panose="05000000000000000000" pitchFamily="2" charset="2"/>
                        </a:rPr>
                        <a:t></a:t>
                      </a:r>
                      <a:endParaRPr lang="en-US" sz="1500" b="1" dirty="0">
                        <a:solidFill>
                          <a:srgbClr val="00B050"/>
                        </a:solidFill>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dirty="0">
                          <a:solidFill>
                            <a:srgbClr val="00B050"/>
                          </a:solidFill>
                          <a:effectLst/>
                          <a:latin typeface="+mj-lt"/>
                          <a:sym typeface="Wingdings" panose="05000000000000000000" pitchFamily="2" charset="2"/>
                        </a:rPr>
                        <a:t></a:t>
                      </a:r>
                      <a:endParaRPr lang="en-US" sz="1500" b="1" dirty="0">
                        <a:solidFill>
                          <a:srgbClr val="00B050"/>
                        </a:solidFill>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dirty="0">
                          <a:solidFill>
                            <a:srgbClr val="00B050"/>
                          </a:solidFill>
                          <a:effectLst/>
                          <a:latin typeface="+mj-lt"/>
                          <a:sym typeface="Wingdings" panose="05000000000000000000" pitchFamily="2" charset="2"/>
                        </a:rPr>
                        <a:t></a:t>
                      </a:r>
                      <a:endParaRPr lang="en-US" sz="1500" b="1" dirty="0">
                        <a:solidFill>
                          <a:srgbClr val="00B050"/>
                        </a:solidFill>
                        <a:effectLst/>
                        <a:latin typeface="+mj-lt"/>
                        <a:ea typeface="Calibri" panose="020F0502020204030204" pitchFamily="34" charset="0"/>
                        <a:cs typeface="Times New Roman" panose="02020603050405020304" pitchFamily="18" charset="0"/>
                      </a:endParaRPr>
                    </a:p>
                  </a:txBody>
                  <a:tcPr marL="54497" marR="54497" marT="0" marB="0" anchor="ctr"/>
                </a:tc>
                <a:extLst>
                  <a:ext uri="{0D108BD9-81ED-4DB2-BD59-A6C34878D82A}">
                    <a16:rowId xmlns:a16="http://schemas.microsoft.com/office/drawing/2014/main" val="2766684969"/>
                  </a:ext>
                </a:extLst>
              </a:tr>
              <a:tr h="290649">
                <a:tc>
                  <a:txBody>
                    <a:bodyPr/>
                    <a:lstStyle/>
                    <a:p>
                      <a:pPr marL="0" marR="0" algn="ctr">
                        <a:lnSpc>
                          <a:spcPct val="115000"/>
                        </a:lnSpc>
                        <a:spcBef>
                          <a:spcPts val="0"/>
                        </a:spcBef>
                        <a:spcAft>
                          <a:spcPts val="0"/>
                        </a:spcAft>
                      </a:pPr>
                      <a:r>
                        <a:rPr lang="en-US" sz="1500" dirty="0" smtClean="0">
                          <a:effectLst/>
                          <a:latin typeface="+mj-lt"/>
                          <a:ea typeface="Calibri" panose="020F0502020204030204" pitchFamily="34" charset="0"/>
                          <a:cs typeface="Times New Roman" panose="02020603050405020304" pitchFamily="18" charset="0"/>
                        </a:rPr>
                        <a:t>Hiển</a:t>
                      </a:r>
                      <a:r>
                        <a:rPr lang="en-US" sz="1500" baseline="0" dirty="0" smtClean="0">
                          <a:effectLst/>
                          <a:latin typeface="+mj-lt"/>
                          <a:ea typeface="Calibri" panose="020F0502020204030204" pitchFamily="34" charset="0"/>
                          <a:cs typeface="Times New Roman" panose="02020603050405020304" pitchFamily="18" charset="0"/>
                        </a:rPr>
                        <a:t> Thị KQ</a:t>
                      </a:r>
                      <a:endParaRPr lang="en-US" sz="1500" dirty="0">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1500" b="1" kern="1200" dirty="0" smtClean="0">
                          <a:solidFill>
                            <a:srgbClr val="00B050"/>
                          </a:solidFill>
                          <a:effectLst/>
                          <a:latin typeface="+mn-lt"/>
                          <a:ea typeface="+mn-ea"/>
                          <a:cs typeface="+mn-cs"/>
                          <a:sym typeface="Wingdings" panose="05000000000000000000" pitchFamily="2" charset="2"/>
                        </a:rPr>
                        <a:t></a:t>
                      </a:r>
                      <a:endParaRPr lang="en-US" sz="1500" b="1" kern="1200" dirty="0" smtClean="0">
                        <a:solidFill>
                          <a:srgbClr val="00B050"/>
                        </a:solidFill>
                        <a:effectLst/>
                        <a:latin typeface="+mn-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kern="1200" dirty="0" smtClean="0">
                          <a:solidFill>
                            <a:srgbClr val="00B050"/>
                          </a:solidFill>
                          <a:effectLst/>
                          <a:latin typeface="+mn-lt"/>
                          <a:ea typeface="+mn-ea"/>
                          <a:cs typeface="+mn-cs"/>
                          <a:sym typeface="Wingdings" panose="05000000000000000000" pitchFamily="2" charset="2"/>
                        </a:rPr>
                        <a:t></a:t>
                      </a:r>
                      <a:endParaRPr lang="en-US" sz="1500" b="1" dirty="0">
                        <a:solidFill>
                          <a:srgbClr val="00B050"/>
                        </a:solidFill>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kern="1200" dirty="0" smtClean="0">
                          <a:solidFill>
                            <a:srgbClr val="00B050"/>
                          </a:solidFill>
                          <a:effectLst/>
                          <a:latin typeface="+mn-lt"/>
                          <a:ea typeface="+mn-ea"/>
                          <a:cs typeface="+mn-cs"/>
                          <a:sym typeface="Wingdings" panose="05000000000000000000" pitchFamily="2" charset="2"/>
                        </a:rPr>
                        <a:t></a:t>
                      </a:r>
                      <a:endParaRPr lang="en-US" sz="1500" b="1" dirty="0">
                        <a:solidFill>
                          <a:srgbClr val="00B050"/>
                        </a:solidFill>
                        <a:effectLst/>
                        <a:latin typeface="+mj-lt"/>
                        <a:ea typeface="Calibri" panose="020F0502020204030204" pitchFamily="34" charset="0"/>
                        <a:cs typeface="Times New Roman" panose="02020603050405020304" pitchFamily="18" charset="0"/>
                      </a:endParaRPr>
                    </a:p>
                  </a:txBody>
                  <a:tcPr marL="54497" marR="54497" marT="0" marB="0" anchor="ctr"/>
                </a:tc>
                <a:extLst>
                  <a:ext uri="{0D108BD9-81ED-4DB2-BD59-A6C34878D82A}">
                    <a16:rowId xmlns:a16="http://schemas.microsoft.com/office/drawing/2014/main" val="171949044"/>
                  </a:ext>
                </a:extLst>
              </a:tr>
              <a:tr h="290649">
                <a:tc>
                  <a:txBody>
                    <a:bodyPr/>
                    <a:lstStyle/>
                    <a:p>
                      <a:pPr marL="0" marR="0" algn="ctr">
                        <a:lnSpc>
                          <a:spcPct val="115000"/>
                        </a:lnSpc>
                        <a:spcBef>
                          <a:spcPts val="0"/>
                        </a:spcBef>
                        <a:spcAft>
                          <a:spcPts val="0"/>
                        </a:spcAft>
                      </a:pPr>
                      <a:r>
                        <a:rPr lang="en-US" sz="1500" dirty="0">
                          <a:effectLst/>
                          <a:latin typeface="+mj-lt"/>
                        </a:rPr>
                        <a:t>Chữa Bài KT</a:t>
                      </a:r>
                      <a:endParaRPr lang="en-US" sz="1500" dirty="0">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dirty="0">
                          <a:solidFill>
                            <a:srgbClr val="00B050"/>
                          </a:solidFill>
                          <a:effectLst/>
                          <a:latin typeface="+mj-lt"/>
                          <a:sym typeface="Wingdings" panose="05000000000000000000" pitchFamily="2" charset="2"/>
                        </a:rPr>
                        <a:t></a:t>
                      </a:r>
                      <a:endParaRPr lang="en-US" sz="1500" b="1" dirty="0">
                        <a:solidFill>
                          <a:srgbClr val="00B050"/>
                        </a:solidFill>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dirty="0">
                          <a:solidFill>
                            <a:srgbClr val="00B050"/>
                          </a:solidFill>
                          <a:effectLst/>
                          <a:latin typeface="+mj-lt"/>
                          <a:sym typeface="Wingdings" panose="05000000000000000000" pitchFamily="2" charset="2"/>
                        </a:rPr>
                        <a:t></a:t>
                      </a:r>
                      <a:endParaRPr lang="en-US" sz="1500" b="1" dirty="0">
                        <a:solidFill>
                          <a:srgbClr val="00B050"/>
                        </a:solidFill>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dirty="0">
                          <a:solidFill>
                            <a:srgbClr val="00B050"/>
                          </a:solidFill>
                          <a:effectLst/>
                          <a:latin typeface="+mj-lt"/>
                          <a:sym typeface="Wingdings" panose="05000000000000000000" pitchFamily="2" charset="2"/>
                        </a:rPr>
                        <a:t></a:t>
                      </a:r>
                      <a:endParaRPr lang="en-US" sz="1500" b="1" dirty="0">
                        <a:solidFill>
                          <a:srgbClr val="00B050"/>
                        </a:solidFill>
                        <a:effectLst/>
                        <a:latin typeface="+mj-lt"/>
                        <a:ea typeface="Calibri" panose="020F0502020204030204" pitchFamily="34" charset="0"/>
                        <a:cs typeface="Times New Roman" panose="02020603050405020304" pitchFamily="18" charset="0"/>
                      </a:endParaRPr>
                    </a:p>
                  </a:txBody>
                  <a:tcPr marL="54497" marR="54497" marT="0" marB="0" anchor="ctr"/>
                </a:tc>
                <a:extLst>
                  <a:ext uri="{0D108BD9-81ED-4DB2-BD59-A6C34878D82A}">
                    <a16:rowId xmlns:a16="http://schemas.microsoft.com/office/drawing/2014/main" val="383371637"/>
                  </a:ext>
                </a:extLst>
              </a:tr>
              <a:tr h="290649">
                <a:tc>
                  <a:txBody>
                    <a:bodyPr/>
                    <a:lstStyle/>
                    <a:p>
                      <a:pPr marL="0" marR="0" algn="ctr">
                        <a:lnSpc>
                          <a:spcPct val="115000"/>
                        </a:lnSpc>
                        <a:spcBef>
                          <a:spcPts val="0"/>
                        </a:spcBef>
                        <a:spcAft>
                          <a:spcPts val="0"/>
                        </a:spcAft>
                      </a:pPr>
                      <a:r>
                        <a:rPr lang="en-US" sz="1500" dirty="0">
                          <a:effectLst/>
                          <a:latin typeface="+mj-lt"/>
                        </a:rPr>
                        <a:t>Giải Thích Đáp Án</a:t>
                      </a:r>
                      <a:endParaRPr lang="en-US" sz="1500" dirty="0">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a:solidFill>
                            <a:srgbClr val="FF0000"/>
                          </a:solidFill>
                          <a:effectLst/>
                          <a:latin typeface="+mj-lt"/>
                        </a:rPr>
                        <a:t>X</a:t>
                      </a:r>
                      <a:endParaRPr lang="en-US" sz="1500" b="1">
                        <a:solidFill>
                          <a:srgbClr val="FF0000"/>
                        </a:solidFill>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dirty="0">
                          <a:solidFill>
                            <a:srgbClr val="FF0000"/>
                          </a:solidFill>
                          <a:effectLst/>
                          <a:latin typeface="+mj-lt"/>
                        </a:rPr>
                        <a:t>X</a:t>
                      </a:r>
                      <a:endParaRPr lang="en-US" sz="1500" b="1" dirty="0">
                        <a:solidFill>
                          <a:srgbClr val="FF0000"/>
                        </a:solidFill>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dirty="0">
                          <a:solidFill>
                            <a:srgbClr val="FF0000"/>
                          </a:solidFill>
                          <a:effectLst/>
                          <a:latin typeface="+mj-lt"/>
                        </a:rPr>
                        <a:t>X</a:t>
                      </a:r>
                      <a:endParaRPr lang="en-US" sz="1500" b="1" dirty="0">
                        <a:solidFill>
                          <a:srgbClr val="FF0000"/>
                        </a:solidFill>
                        <a:effectLst/>
                        <a:latin typeface="+mj-lt"/>
                        <a:ea typeface="Calibri" panose="020F0502020204030204" pitchFamily="34" charset="0"/>
                        <a:cs typeface="Times New Roman" panose="02020603050405020304" pitchFamily="18" charset="0"/>
                      </a:endParaRPr>
                    </a:p>
                  </a:txBody>
                  <a:tcPr marL="54497" marR="54497" marT="0" marB="0" anchor="ctr"/>
                </a:tc>
                <a:extLst>
                  <a:ext uri="{0D108BD9-81ED-4DB2-BD59-A6C34878D82A}">
                    <a16:rowId xmlns:a16="http://schemas.microsoft.com/office/drawing/2014/main" val="3167942515"/>
                  </a:ext>
                </a:extLst>
              </a:tr>
              <a:tr h="290649">
                <a:tc>
                  <a:txBody>
                    <a:bodyPr/>
                    <a:lstStyle/>
                    <a:p>
                      <a:pPr marL="0" marR="0" algn="ctr">
                        <a:lnSpc>
                          <a:spcPct val="115000"/>
                        </a:lnSpc>
                        <a:spcBef>
                          <a:spcPts val="0"/>
                        </a:spcBef>
                        <a:spcAft>
                          <a:spcPts val="0"/>
                        </a:spcAft>
                      </a:pPr>
                      <a:r>
                        <a:rPr lang="en-US" sz="1500" dirty="0">
                          <a:effectLst/>
                          <a:latin typeface="+mj-lt"/>
                        </a:rPr>
                        <a:t>Lưu </a:t>
                      </a:r>
                      <a:r>
                        <a:rPr lang="en-US" sz="1500" dirty="0" smtClean="0">
                          <a:effectLst/>
                          <a:latin typeface="+mj-lt"/>
                        </a:rPr>
                        <a:t>LS </a:t>
                      </a:r>
                      <a:r>
                        <a:rPr lang="en-US" sz="1500" dirty="0">
                          <a:effectLst/>
                          <a:latin typeface="+mj-lt"/>
                        </a:rPr>
                        <a:t>Bài Làm</a:t>
                      </a:r>
                      <a:endParaRPr lang="en-US" sz="1500" dirty="0">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a:solidFill>
                            <a:srgbClr val="FF0000"/>
                          </a:solidFill>
                          <a:effectLst/>
                          <a:latin typeface="+mj-lt"/>
                        </a:rPr>
                        <a:t>X</a:t>
                      </a:r>
                      <a:endParaRPr lang="en-US" sz="1500" b="1">
                        <a:solidFill>
                          <a:srgbClr val="FF0000"/>
                        </a:solidFill>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dirty="0">
                          <a:solidFill>
                            <a:srgbClr val="00B050"/>
                          </a:solidFill>
                          <a:effectLst/>
                          <a:latin typeface="+mj-lt"/>
                          <a:sym typeface="Wingdings" panose="05000000000000000000" pitchFamily="2" charset="2"/>
                        </a:rPr>
                        <a:t></a:t>
                      </a:r>
                      <a:endParaRPr lang="en-US" sz="1500" b="1" dirty="0">
                        <a:solidFill>
                          <a:srgbClr val="00B050"/>
                        </a:solidFill>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kern="1200" dirty="0" smtClean="0">
                          <a:solidFill>
                            <a:srgbClr val="FF0000"/>
                          </a:solidFill>
                          <a:effectLst/>
                          <a:latin typeface="+mn-lt"/>
                          <a:ea typeface="+mn-ea"/>
                          <a:cs typeface="+mn-cs"/>
                        </a:rPr>
                        <a:t>X</a:t>
                      </a:r>
                      <a:endParaRPr lang="en-US" sz="1500" b="1" kern="1200" dirty="0">
                        <a:solidFill>
                          <a:srgbClr val="FF0000"/>
                        </a:solidFill>
                        <a:effectLst/>
                        <a:latin typeface="+mn-lt"/>
                        <a:ea typeface="Calibri" panose="020F0502020204030204" pitchFamily="34" charset="0"/>
                        <a:cs typeface="Times New Roman" panose="02020603050405020304" pitchFamily="18" charset="0"/>
                      </a:endParaRPr>
                    </a:p>
                  </a:txBody>
                  <a:tcPr marL="54497" marR="54497" marT="0" marB="0" anchor="ctr"/>
                </a:tc>
                <a:extLst>
                  <a:ext uri="{0D108BD9-81ED-4DB2-BD59-A6C34878D82A}">
                    <a16:rowId xmlns:a16="http://schemas.microsoft.com/office/drawing/2014/main" val="3167261511"/>
                  </a:ext>
                </a:extLst>
              </a:tr>
              <a:tr h="290649">
                <a:tc>
                  <a:txBody>
                    <a:bodyPr/>
                    <a:lstStyle/>
                    <a:p>
                      <a:pPr marL="0" marR="0" algn="ctr">
                        <a:lnSpc>
                          <a:spcPct val="115000"/>
                        </a:lnSpc>
                        <a:spcBef>
                          <a:spcPts val="0"/>
                        </a:spcBef>
                        <a:spcAft>
                          <a:spcPts val="0"/>
                        </a:spcAft>
                      </a:pPr>
                      <a:r>
                        <a:rPr lang="en-US" sz="1500" dirty="0" smtClean="0">
                          <a:effectLst/>
                          <a:latin typeface="+mj-lt"/>
                        </a:rPr>
                        <a:t>CTLS </a:t>
                      </a:r>
                      <a:r>
                        <a:rPr lang="en-US" sz="1500" dirty="0">
                          <a:effectLst/>
                          <a:latin typeface="+mj-lt"/>
                        </a:rPr>
                        <a:t>Bài Làm</a:t>
                      </a:r>
                      <a:endParaRPr lang="en-US" sz="1500" dirty="0">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a:solidFill>
                            <a:srgbClr val="FF0000"/>
                          </a:solidFill>
                          <a:effectLst/>
                          <a:latin typeface="+mj-lt"/>
                        </a:rPr>
                        <a:t>X</a:t>
                      </a:r>
                      <a:endParaRPr lang="en-US" sz="1500" b="1">
                        <a:solidFill>
                          <a:srgbClr val="FF0000"/>
                        </a:solidFill>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dirty="0">
                          <a:solidFill>
                            <a:srgbClr val="FF0000"/>
                          </a:solidFill>
                          <a:effectLst/>
                          <a:latin typeface="+mj-lt"/>
                        </a:rPr>
                        <a:t>X</a:t>
                      </a:r>
                      <a:endParaRPr lang="en-US" sz="1500" b="1" dirty="0">
                        <a:solidFill>
                          <a:srgbClr val="FF0000"/>
                        </a:solidFill>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dirty="0">
                          <a:solidFill>
                            <a:srgbClr val="FF0000"/>
                          </a:solidFill>
                          <a:effectLst/>
                          <a:latin typeface="+mj-lt"/>
                        </a:rPr>
                        <a:t>X</a:t>
                      </a:r>
                      <a:endParaRPr lang="en-US" sz="1500" b="1" dirty="0">
                        <a:solidFill>
                          <a:srgbClr val="FF0000"/>
                        </a:solidFill>
                        <a:effectLst/>
                        <a:latin typeface="+mj-lt"/>
                        <a:ea typeface="Calibri" panose="020F0502020204030204" pitchFamily="34" charset="0"/>
                        <a:cs typeface="Times New Roman" panose="02020603050405020304" pitchFamily="18" charset="0"/>
                      </a:endParaRPr>
                    </a:p>
                  </a:txBody>
                  <a:tcPr marL="54497" marR="54497" marT="0" marB="0" anchor="ctr"/>
                </a:tc>
                <a:extLst>
                  <a:ext uri="{0D108BD9-81ED-4DB2-BD59-A6C34878D82A}">
                    <a16:rowId xmlns:a16="http://schemas.microsoft.com/office/drawing/2014/main" val="1636026953"/>
                  </a:ext>
                </a:extLst>
              </a:tr>
              <a:tr h="290649">
                <a:tc>
                  <a:txBody>
                    <a:bodyPr/>
                    <a:lstStyle/>
                    <a:p>
                      <a:pPr marL="0" marR="0" algn="ctr">
                        <a:lnSpc>
                          <a:spcPct val="115000"/>
                        </a:lnSpc>
                        <a:spcBef>
                          <a:spcPts val="0"/>
                        </a:spcBef>
                        <a:spcAft>
                          <a:spcPts val="0"/>
                        </a:spcAft>
                      </a:pPr>
                      <a:r>
                        <a:rPr lang="en-US" sz="1500" dirty="0">
                          <a:effectLst/>
                          <a:latin typeface="+mj-lt"/>
                        </a:rPr>
                        <a:t>Kết Nối </a:t>
                      </a:r>
                      <a:r>
                        <a:rPr lang="en-US" sz="1500" dirty="0" smtClean="0">
                          <a:effectLst/>
                          <a:latin typeface="+mj-lt"/>
                        </a:rPr>
                        <a:t>CĐ</a:t>
                      </a:r>
                      <a:endParaRPr lang="en-US" sz="1500" dirty="0">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dirty="0">
                          <a:solidFill>
                            <a:srgbClr val="FF0000"/>
                          </a:solidFill>
                          <a:effectLst/>
                          <a:latin typeface="+mj-lt"/>
                        </a:rPr>
                        <a:t>X</a:t>
                      </a:r>
                      <a:endParaRPr lang="en-US" sz="1500" b="1" dirty="0">
                        <a:solidFill>
                          <a:srgbClr val="FF0000"/>
                        </a:solidFill>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kern="1200" dirty="0" smtClean="0">
                          <a:solidFill>
                            <a:srgbClr val="00B050"/>
                          </a:solidFill>
                          <a:effectLst/>
                          <a:latin typeface="+mn-lt"/>
                          <a:ea typeface="+mn-ea"/>
                          <a:cs typeface="+mn-cs"/>
                          <a:sym typeface="Wingdings" panose="05000000000000000000" pitchFamily="2" charset="2"/>
                        </a:rPr>
                        <a:t></a:t>
                      </a:r>
                      <a:endParaRPr lang="en-US" sz="1500" b="1" kern="1200" dirty="0">
                        <a:solidFill>
                          <a:srgbClr val="00B050"/>
                        </a:solidFill>
                        <a:effectLst/>
                        <a:latin typeface="+mn-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dirty="0">
                          <a:solidFill>
                            <a:srgbClr val="FF0000"/>
                          </a:solidFill>
                          <a:effectLst/>
                          <a:latin typeface="+mj-lt"/>
                        </a:rPr>
                        <a:t>X</a:t>
                      </a:r>
                      <a:endParaRPr lang="en-US" sz="1500" b="1" dirty="0">
                        <a:solidFill>
                          <a:srgbClr val="FF0000"/>
                        </a:solidFill>
                        <a:effectLst/>
                        <a:latin typeface="+mj-lt"/>
                        <a:ea typeface="Calibri" panose="020F0502020204030204" pitchFamily="34" charset="0"/>
                        <a:cs typeface="Times New Roman" panose="02020603050405020304" pitchFamily="18" charset="0"/>
                      </a:endParaRPr>
                    </a:p>
                  </a:txBody>
                  <a:tcPr marL="54497" marR="54497" marT="0" marB="0" anchor="ctr"/>
                </a:tc>
                <a:extLst>
                  <a:ext uri="{0D108BD9-81ED-4DB2-BD59-A6C34878D82A}">
                    <a16:rowId xmlns:a16="http://schemas.microsoft.com/office/drawing/2014/main" val="2609168864"/>
                  </a:ext>
                </a:extLst>
              </a:tr>
            </a:tbl>
          </a:graphicData>
        </a:graphic>
      </p:graphicFrame>
    </p:spTree>
    <p:extLst>
      <p:ext uri="{BB962C8B-B14F-4D97-AF65-F5344CB8AC3E}">
        <p14:creationId xmlns:p14="http://schemas.microsoft.com/office/powerpoint/2010/main" val="57998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Mục lục</a:t>
            </a:r>
            <a:endParaRPr lang="en-US" b="1" dirty="0"/>
          </a:p>
        </p:txBody>
      </p:sp>
      <p:sp>
        <p:nvSpPr>
          <p:cNvPr id="3" name="Content Placeholder 2"/>
          <p:cNvSpPr>
            <a:spLocks noGrp="1"/>
          </p:cNvSpPr>
          <p:nvPr>
            <p:ph idx="1"/>
          </p:nvPr>
        </p:nvSpPr>
        <p:spPr/>
        <p:txBody>
          <a:bodyPr>
            <a:noAutofit/>
          </a:bodyPr>
          <a:lstStyle/>
          <a:p>
            <a:pPr marL="514350" indent="-514350">
              <a:buFont typeface="+mj-lt"/>
              <a:buAutoNum type="romanUcPeriod"/>
            </a:pPr>
            <a:r>
              <a:rPr lang="en-US" sz="2400" b="1" dirty="0" smtClean="0"/>
              <a:t>Giới thiệu chung</a:t>
            </a:r>
          </a:p>
          <a:p>
            <a:pPr marL="514350" indent="-514350">
              <a:buFont typeface="+mj-lt"/>
              <a:buAutoNum type="romanUcPeriod"/>
            </a:pPr>
            <a:r>
              <a:rPr lang="en-US" sz="2400" b="1" dirty="0" smtClean="0"/>
              <a:t>Một số ứng dụng Mobile về tin học có mặt trên Play Store</a:t>
            </a:r>
          </a:p>
          <a:p>
            <a:pPr marL="514350" indent="-514350">
              <a:buFont typeface="+mj-lt"/>
              <a:buAutoNum type="romanUcPeriod"/>
            </a:pPr>
            <a:r>
              <a:rPr lang="en-US" sz="2400" b="1" dirty="0" smtClean="0"/>
              <a:t>Giải pháp công nghệ cho Mobile-Learning</a:t>
            </a:r>
          </a:p>
          <a:p>
            <a:pPr marL="514350" indent="-514350">
              <a:buFont typeface="+mj-lt"/>
              <a:buAutoNum type="romanUcPeriod"/>
            </a:pPr>
            <a:r>
              <a:rPr lang="en-US" sz="2400" b="1" dirty="0" smtClean="0"/>
              <a:t>Xây dựng ứng dụng luyện thi IC3 trên nền tảng Android</a:t>
            </a:r>
          </a:p>
          <a:p>
            <a:pPr marL="514350" indent="-514350">
              <a:buFont typeface="+mj-lt"/>
              <a:buAutoNum type="romanUcPeriod"/>
            </a:pPr>
            <a:r>
              <a:rPr lang="en-US" sz="2400" b="1" dirty="0" smtClean="0"/>
              <a:t>Kết quả thực nghiệm</a:t>
            </a:r>
          </a:p>
          <a:p>
            <a:pPr marL="514350" indent="-514350">
              <a:buFont typeface="+mj-lt"/>
              <a:buAutoNum type="romanUcPeriod"/>
            </a:pPr>
            <a:r>
              <a:rPr lang="en-US" sz="2400" b="1" dirty="0" smtClean="0"/>
              <a:t>Kết luận</a:t>
            </a:r>
            <a:endParaRPr lang="en-US" sz="2400" b="1" dirty="0"/>
          </a:p>
        </p:txBody>
      </p:sp>
      <p:sp>
        <p:nvSpPr>
          <p:cNvPr id="4" name="Date Placeholder 3"/>
          <p:cNvSpPr>
            <a:spLocks noGrp="1"/>
          </p:cNvSpPr>
          <p:nvPr>
            <p:ph type="dt" sz="half" idx="10"/>
          </p:nvPr>
        </p:nvSpPr>
        <p:spPr/>
        <p:txBody>
          <a:bodyPr/>
          <a:lstStyle/>
          <a:p>
            <a:fld id="{9F05D569-69AA-4D24-8124-3DD6E3F42B97}" type="datetime1">
              <a:rPr lang="en-US" smtClean="0"/>
              <a:t>6/4/2020</a:t>
            </a:fld>
            <a:endParaRPr lang="en-US"/>
          </a:p>
        </p:txBody>
      </p:sp>
      <p:sp>
        <p:nvSpPr>
          <p:cNvPr id="5" name="Slide Number Placeholder 4"/>
          <p:cNvSpPr>
            <a:spLocks noGrp="1"/>
          </p:cNvSpPr>
          <p:nvPr>
            <p:ph type="sldNum" sz="quarter" idx="12"/>
          </p:nvPr>
        </p:nvSpPr>
        <p:spPr/>
        <p:txBody>
          <a:bodyPr/>
          <a:lstStyle/>
          <a:p>
            <a:fld id="{4D6D33AE-CD2F-442B-AC23-82F180BFF515}" type="slidenum">
              <a:rPr lang="en-US" smtClean="0"/>
              <a:t>2</a:t>
            </a:fld>
            <a:endParaRPr lang="en-US"/>
          </a:p>
        </p:txBody>
      </p:sp>
    </p:spTree>
    <p:extLst>
      <p:ext uri="{BB962C8B-B14F-4D97-AF65-F5344CB8AC3E}">
        <p14:creationId xmlns:p14="http://schemas.microsoft.com/office/powerpoint/2010/main" val="830168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chor="ctr" anchorCtr="0">
            <a:noAutofit/>
          </a:bodyPr>
          <a:lstStyle/>
          <a:p>
            <a:pPr marL="1143000" indent="-1143000" algn="ctr">
              <a:buFont typeface="+mj-lt"/>
              <a:buAutoNum type="romanUcPeriod" startAt="3"/>
            </a:pPr>
            <a:r>
              <a:rPr lang="en-US" sz="4800" b="1" dirty="0"/>
              <a:t>Giải pháp công nghệ cho Mobile-Learning</a:t>
            </a:r>
          </a:p>
        </p:txBody>
      </p:sp>
      <p:sp>
        <p:nvSpPr>
          <p:cNvPr id="4" name="Date Placeholder 3"/>
          <p:cNvSpPr>
            <a:spLocks noGrp="1"/>
          </p:cNvSpPr>
          <p:nvPr>
            <p:ph type="dt" sz="half" idx="10"/>
          </p:nvPr>
        </p:nvSpPr>
        <p:spPr/>
        <p:txBody>
          <a:bodyPr/>
          <a:lstStyle/>
          <a:p>
            <a:fld id="{F9F059CF-0B2F-4ED5-A168-810196018C27}" type="datetime1">
              <a:rPr lang="en-US" smtClean="0"/>
              <a:t>6/4/2020</a:t>
            </a:fld>
            <a:endParaRPr lang="en-US"/>
          </a:p>
        </p:txBody>
      </p:sp>
      <p:sp>
        <p:nvSpPr>
          <p:cNvPr id="5" name="Slide Number Placeholder 4"/>
          <p:cNvSpPr>
            <a:spLocks noGrp="1"/>
          </p:cNvSpPr>
          <p:nvPr>
            <p:ph type="sldNum" sz="quarter" idx="12"/>
          </p:nvPr>
        </p:nvSpPr>
        <p:spPr/>
        <p:txBody>
          <a:bodyPr/>
          <a:lstStyle/>
          <a:p>
            <a:fld id="{4D6D33AE-CD2F-442B-AC23-82F180BFF515}" type="slidenum">
              <a:rPr lang="en-US" smtClean="0"/>
              <a:t>20</a:t>
            </a:fld>
            <a:endParaRPr lang="en-US" dirty="0"/>
          </a:p>
        </p:txBody>
      </p:sp>
    </p:spTree>
    <p:extLst>
      <p:ext uri="{BB962C8B-B14F-4D97-AF65-F5344CB8AC3E}">
        <p14:creationId xmlns:p14="http://schemas.microsoft.com/office/powerpoint/2010/main" val="42339588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Clr>
                <a:srgbClr val="C00000"/>
              </a:buClr>
              <a:buFont typeface="+mj-lt"/>
              <a:buAutoNum type="romanUcPeriod" startAt="3"/>
            </a:pPr>
            <a:r>
              <a:rPr lang="en-US" b="1" dirty="0"/>
              <a:t>Giải pháp công nghệ cho Mobile-Learning</a:t>
            </a:r>
          </a:p>
        </p:txBody>
      </p:sp>
      <p:sp>
        <p:nvSpPr>
          <p:cNvPr id="4" name="Date Placeholder 3"/>
          <p:cNvSpPr>
            <a:spLocks noGrp="1"/>
          </p:cNvSpPr>
          <p:nvPr>
            <p:ph type="dt" sz="half" idx="10"/>
          </p:nvPr>
        </p:nvSpPr>
        <p:spPr/>
        <p:txBody>
          <a:bodyPr/>
          <a:lstStyle/>
          <a:p>
            <a:fld id="{9F05D569-69AA-4D24-8124-3DD6E3F42B97}" type="datetime1">
              <a:rPr lang="en-US" smtClean="0"/>
              <a:t>6/4/2020</a:t>
            </a:fld>
            <a:endParaRPr lang="en-US"/>
          </a:p>
        </p:txBody>
      </p:sp>
      <p:sp>
        <p:nvSpPr>
          <p:cNvPr id="5" name="Slide Number Placeholder 4"/>
          <p:cNvSpPr>
            <a:spLocks noGrp="1"/>
          </p:cNvSpPr>
          <p:nvPr>
            <p:ph type="sldNum" sz="quarter" idx="12"/>
          </p:nvPr>
        </p:nvSpPr>
        <p:spPr/>
        <p:txBody>
          <a:bodyPr/>
          <a:lstStyle/>
          <a:p>
            <a:fld id="{4D6D33AE-CD2F-442B-AC23-82F180BFF515}" type="slidenum">
              <a:rPr lang="en-US" smtClean="0"/>
              <a:t>21</a:t>
            </a:fld>
            <a:endParaRPr lang="en-US"/>
          </a:p>
        </p:txBody>
      </p:sp>
      <p:sp>
        <p:nvSpPr>
          <p:cNvPr id="7" name="TextBox 6"/>
          <p:cNvSpPr txBox="1"/>
          <p:nvPr/>
        </p:nvSpPr>
        <p:spPr>
          <a:xfrm>
            <a:off x="6200502" y="4481263"/>
            <a:ext cx="4615787" cy="369332"/>
          </a:xfrm>
          <a:prstGeom prst="rect">
            <a:avLst/>
          </a:prstGeom>
          <a:noFill/>
        </p:spPr>
        <p:txBody>
          <a:bodyPr wrap="square" rtlCol="0">
            <a:spAutoFit/>
          </a:bodyPr>
          <a:lstStyle/>
          <a:p>
            <a:pPr algn="ctr"/>
            <a:r>
              <a:rPr lang="en-US" i="1" dirty="0" smtClean="0"/>
              <a:t>Hình 3.1: Hệ điều hành Android của Google</a:t>
            </a:r>
            <a:endParaRPr lang="en-US" i="1" dirty="0"/>
          </a:p>
        </p:txBody>
      </p:sp>
      <p:pic>
        <p:nvPicPr>
          <p:cNvPr id="8" name="Picture 7"/>
          <p:cNvPicPr/>
          <p:nvPr/>
        </p:nvPicPr>
        <p:blipFill>
          <a:blip r:embed="rId2" cstate="print">
            <a:extLst>
              <a:ext uri="{28A0092B-C50C-407E-A947-70E740481C1C}">
                <a14:useLocalDpi xmlns:a14="http://schemas.microsoft.com/office/drawing/2010/main" val="0"/>
              </a:ext>
            </a:extLst>
          </a:blip>
          <a:stretch>
            <a:fillRect/>
          </a:stretch>
        </p:blipFill>
        <p:spPr>
          <a:xfrm>
            <a:off x="6200503" y="2184671"/>
            <a:ext cx="4615786" cy="2296592"/>
          </a:xfrm>
          <a:prstGeom prst="rect">
            <a:avLst/>
          </a:prstGeom>
        </p:spPr>
      </p:pic>
      <p:sp>
        <p:nvSpPr>
          <p:cNvPr id="10" name="Content Placeholder 2"/>
          <p:cNvSpPr>
            <a:spLocks noGrp="1"/>
          </p:cNvSpPr>
          <p:nvPr>
            <p:ph idx="1"/>
          </p:nvPr>
        </p:nvSpPr>
        <p:spPr>
          <a:xfrm>
            <a:off x="1451578" y="2015732"/>
            <a:ext cx="4583461" cy="3450613"/>
          </a:xfrm>
        </p:spPr>
        <p:txBody>
          <a:bodyPr>
            <a:normAutofit lnSpcReduction="10000"/>
          </a:bodyPr>
          <a:lstStyle/>
          <a:p>
            <a:pPr marL="457200" indent="-457200">
              <a:buFont typeface="+mj-lt"/>
              <a:buAutoNum type="arabicPeriod"/>
            </a:pPr>
            <a:r>
              <a:rPr lang="en-US" b="1" dirty="0" smtClean="0"/>
              <a:t>Hệ điều hành Android</a:t>
            </a:r>
          </a:p>
          <a:p>
            <a:r>
              <a:rPr lang="en-US" sz="2400" dirty="0" smtClean="0"/>
              <a:t>Sản phẩm của công ty Android</a:t>
            </a:r>
          </a:p>
          <a:p>
            <a:r>
              <a:rPr lang="en-US" sz="2400" dirty="0" smtClean="0"/>
              <a:t>2005, Google mua lại Android</a:t>
            </a:r>
          </a:p>
          <a:p>
            <a:r>
              <a:rPr lang="en-US" sz="2400" dirty="0" smtClean="0"/>
              <a:t>Dựa trên nền tảng Linux</a:t>
            </a:r>
          </a:p>
          <a:p>
            <a:r>
              <a:rPr lang="en-US" sz="2400" dirty="0" smtClean="0"/>
              <a:t>Ứng dụng: smartphone, máy tính bảng, TV, ô-tô, máy chơi game, …</a:t>
            </a:r>
            <a:endParaRPr lang="en-US" sz="2400" dirty="0"/>
          </a:p>
        </p:txBody>
      </p:sp>
    </p:spTree>
    <p:extLst>
      <p:ext uri="{BB962C8B-B14F-4D97-AF65-F5344CB8AC3E}">
        <p14:creationId xmlns:p14="http://schemas.microsoft.com/office/powerpoint/2010/main" val="381680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500"/>
                                        <p:tgtEl>
                                          <p:spTgt spid="10">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xEl>
                                              <p:pRg st="1" end="1"/>
                                            </p:txEl>
                                          </p:spTgt>
                                        </p:tgtEl>
                                        <p:attrNameLst>
                                          <p:attrName>style.visibility</p:attrName>
                                        </p:attrNameLst>
                                      </p:cBhvr>
                                      <p:to>
                                        <p:strVal val="visible"/>
                                      </p:to>
                                    </p:set>
                                    <p:animEffect transition="in" filter="fade">
                                      <p:cBhvr>
                                        <p:cTn id="18" dur="500"/>
                                        <p:tgtEl>
                                          <p:spTgt spid="10">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animEffect transition="in" filter="fade">
                                      <p:cBhvr>
                                        <p:cTn id="23" dur="500"/>
                                        <p:tgtEl>
                                          <p:spTgt spid="10">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xEl>
                                              <p:pRg st="3" end="3"/>
                                            </p:txEl>
                                          </p:spTgt>
                                        </p:tgtEl>
                                        <p:attrNameLst>
                                          <p:attrName>style.visibility</p:attrName>
                                        </p:attrNameLst>
                                      </p:cBhvr>
                                      <p:to>
                                        <p:strVal val="visible"/>
                                      </p:to>
                                    </p:set>
                                    <p:animEffect transition="in" filter="fade">
                                      <p:cBhvr>
                                        <p:cTn id="28" dur="500"/>
                                        <p:tgtEl>
                                          <p:spTgt spid="10">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xEl>
                                              <p:pRg st="4" end="4"/>
                                            </p:txEl>
                                          </p:spTgt>
                                        </p:tgtEl>
                                        <p:attrNameLst>
                                          <p:attrName>style.visibility</p:attrName>
                                        </p:attrNameLst>
                                      </p:cBhvr>
                                      <p:to>
                                        <p:strVal val="visible"/>
                                      </p:to>
                                    </p:set>
                                    <p:animEffect transition="in" filter="fade">
                                      <p:cBhvr>
                                        <p:cTn id="33"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Clr>
                <a:srgbClr val="C00000"/>
              </a:buClr>
              <a:buFont typeface="+mj-lt"/>
              <a:buAutoNum type="romanUcPeriod" startAt="3"/>
            </a:pPr>
            <a:r>
              <a:rPr lang="en-US" b="1" dirty="0"/>
              <a:t>Giải pháp công nghệ cho Mobile-Learning</a:t>
            </a:r>
          </a:p>
        </p:txBody>
      </p:sp>
      <p:sp>
        <p:nvSpPr>
          <p:cNvPr id="4" name="Date Placeholder 3"/>
          <p:cNvSpPr>
            <a:spLocks noGrp="1"/>
          </p:cNvSpPr>
          <p:nvPr>
            <p:ph type="dt" sz="half" idx="10"/>
          </p:nvPr>
        </p:nvSpPr>
        <p:spPr/>
        <p:txBody>
          <a:bodyPr/>
          <a:lstStyle/>
          <a:p>
            <a:fld id="{9F05D569-69AA-4D24-8124-3DD6E3F42B97}" type="datetime1">
              <a:rPr lang="en-US" smtClean="0"/>
              <a:t>6/4/2020</a:t>
            </a:fld>
            <a:endParaRPr lang="en-US"/>
          </a:p>
        </p:txBody>
      </p:sp>
      <p:sp>
        <p:nvSpPr>
          <p:cNvPr id="5" name="Slide Number Placeholder 4"/>
          <p:cNvSpPr>
            <a:spLocks noGrp="1"/>
          </p:cNvSpPr>
          <p:nvPr>
            <p:ph type="sldNum" sz="quarter" idx="12"/>
          </p:nvPr>
        </p:nvSpPr>
        <p:spPr/>
        <p:txBody>
          <a:bodyPr/>
          <a:lstStyle/>
          <a:p>
            <a:fld id="{4D6D33AE-CD2F-442B-AC23-82F180BFF515}" type="slidenum">
              <a:rPr lang="en-US" smtClean="0"/>
              <a:t>22</a:t>
            </a:fld>
            <a:endParaRPr lang="en-US"/>
          </a:p>
        </p:txBody>
      </p:sp>
      <p:sp>
        <p:nvSpPr>
          <p:cNvPr id="7" name="TextBox 6"/>
          <p:cNvSpPr txBox="1"/>
          <p:nvPr/>
        </p:nvSpPr>
        <p:spPr>
          <a:xfrm>
            <a:off x="6200502" y="4481263"/>
            <a:ext cx="4615787" cy="369332"/>
          </a:xfrm>
          <a:prstGeom prst="rect">
            <a:avLst/>
          </a:prstGeom>
          <a:noFill/>
        </p:spPr>
        <p:txBody>
          <a:bodyPr wrap="square" rtlCol="0">
            <a:spAutoFit/>
          </a:bodyPr>
          <a:lstStyle/>
          <a:p>
            <a:pPr algn="ctr"/>
            <a:r>
              <a:rPr lang="en-US" i="1" dirty="0" smtClean="0"/>
              <a:t>Hình 3.2: Hệ điều hành iOS của Apple</a:t>
            </a:r>
            <a:endParaRPr lang="en-US" i="1" dirty="0"/>
          </a:p>
        </p:txBody>
      </p:sp>
      <p:sp>
        <p:nvSpPr>
          <p:cNvPr id="10" name="Content Placeholder 2"/>
          <p:cNvSpPr>
            <a:spLocks noGrp="1"/>
          </p:cNvSpPr>
          <p:nvPr>
            <p:ph idx="1"/>
          </p:nvPr>
        </p:nvSpPr>
        <p:spPr>
          <a:xfrm>
            <a:off x="1451578" y="2015732"/>
            <a:ext cx="4748923" cy="3450613"/>
          </a:xfrm>
        </p:spPr>
        <p:txBody>
          <a:bodyPr>
            <a:normAutofit fontScale="92500" lnSpcReduction="10000"/>
          </a:bodyPr>
          <a:lstStyle/>
          <a:p>
            <a:pPr marL="457200" indent="-457200">
              <a:buFont typeface="+mj-lt"/>
              <a:buAutoNum type="arabicPeriod" startAt="2"/>
            </a:pPr>
            <a:r>
              <a:rPr lang="en-US" b="1" dirty="0" smtClean="0"/>
              <a:t>Hệ điều hành iOS</a:t>
            </a:r>
          </a:p>
          <a:p>
            <a:r>
              <a:rPr lang="en-US" sz="2400" dirty="0" smtClean="0"/>
              <a:t>Sản phẩm của công ty Apple</a:t>
            </a:r>
          </a:p>
          <a:p>
            <a:r>
              <a:rPr lang="en-US" sz="2400" dirty="0" smtClean="0"/>
              <a:t>Ban đầu, chỉ dùng cho Iphone</a:t>
            </a:r>
          </a:p>
          <a:p>
            <a:r>
              <a:rPr lang="en-US" sz="2400" dirty="0" smtClean="0"/>
              <a:t>Là một hệ sinh thái đóng</a:t>
            </a:r>
          </a:p>
          <a:p>
            <a:r>
              <a:rPr lang="en-US" sz="2400" dirty="0" smtClean="0"/>
              <a:t>Tối ưu tốt</a:t>
            </a:r>
          </a:p>
          <a:p>
            <a:r>
              <a:rPr lang="en-US" sz="2400" dirty="0" smtClean="0"/>
              <a:t>2007, chiếc Iphone thế hệ đầu tiên được ra mắt</a:t>
            </a:r>
            <a:endParaRPr lang="en-US" sz="2400" dirty="0"/>
          </a:p>
        </p:txBody>
      </p:sp>
      <p:pic>
        <p:nvPicPr>
          <p:cNvPr id="9" name="Picture 8"/>
          <p:cNvPicPr/>
          <p:nvPr/>
        </p:nvPicPr>
        <p:blipFill>
          <a:blip r:embed="rId2" cstate="print">
            <a:extLst>
              <a:ext uri="{28A0092B-C50C-407E-A947-70E740481C1C}">
                <a14:useLocalDpi xmlns:a14="http://schemas.microsoft.com/office/drawing/2010/main" val="0"/>
              </a:ext>
            </a:extLst>
          </a:blip>
          <a:stretch>
            <a:fillRect/>
          </a:stretch>
        </p:blipFill>
        <p:spPr>
          <a:xfrm>
            <a:off x="6200501" y="2275185"/>
            <a:ext cx="4615787" cy="2162533"/>
          </a:xfrm>
          <a:prstGeom prst="rect">
            <a:avLst/>
          </a:prstGeom>
        </p:spPr>
      </p:pic>
    </p:spTree>
    <p:extLst>
      <p:ext uri="{BB962C8B-B14F-4D97-AF65-F5344CB8AC3E}">
        <p14:creationId xmlns:p14="http://schemas.microsoft.com/office/powerpoint/2010/main" val="1195843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500"/>
                                        <p:tgtEl>
                                          <p:spTgt spid="10">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xEl>
                                              <p:pRg st="1" end="1"/>
                                            </p:txEl>
                                          </p:spTgt>
                                        </p:tgtEl>
                                        <p:attrNameLst>
                                          <p:attrName>style.visibility</p:attrName>
                                        </p:attrNameLst>
                                      </p:cBhvr>
                                      <p:to>
                                        <p:strVal val="visible"/>
                                      </p:to>
                                    </p:set>
                                    <p:animEffect transition="in" filter="fade">
                                      <p:cBhvr>
                                        <p:cTn id="18" dur="500"/>
                                        <p:tgtEl>
                                          <p:spTgt spid="10">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animEffect transition="in" filter="fade">
                                      <p:cBhvr>
                                        <p:cTn id="23" dur="500"/>
                                        <p:tgtEl>
                                          <p:spTgt spid="10">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xEl>
                                              <p:pRg st="3" end="3"/>
                                            </p:txEl>
                                          </p:spTgt>
                                        </p:tgtEl>
                                        <p:attrNameLst>
                                          <p:attrName>style.visibility</p:attrName>
                                        </p:attrNameLst>
                                      </p:cBhvr>
                                      <p:to>
                                        <p:strVal val="visible"/>
                                      </p:to>
                                    </p:set>
                                    <p:animEffect transition="in" filter="fade">
                                      <p:cBhvr>
                                        <p:cTn id="28" dur="500"/>
                                        <p:tgtEl>
                                          <p:spTgt spid="10">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xEl>
                                              <p:pRg st="4" end="4"/>
                                            </p:txEl>
                                          </p:spTgt>
                                        </p:tgtEl>
                                        <p:attrNameLst>
                                          <p:attrName>style.visibility</p:attrName>
                                        </p:attrNameLst>
                                      </p:cBhvr>
                                      <p:to>
                                        <p:strVal val="visible"/>
                                      </p:to>
                                    </p:set>
                                    <p:animEffect transition="in" filter="fade">
                                      <p:cBhvr>
                                        <p:cTn id="33" dur="500"/>
                                        <p:tgtEl>
                                          <p:spTgt spid="10">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0">
                                            <p:txEl>
                                              <p:pRg st="5" end="5"/>
                                            </p:txEl>
                                          </p:spTgt>
                                        </p:tgtEl>
                                        <p:attrNameLst>
                                          <p:attrName>style.visibility</p:attrName>
                                        </p:attrNameLst>
                                      </p:cBhvr>
                                      <p:to>
                                        <p:strVal val="visible"/>
                                      </p:to>
                                    </p:set>
                                    <p:animEffect transition="in" filter="fade">
                                      <p:cBhvr>
                                        <p:cTn id="38"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Clr>
                <a:srgbClr val="C00000"/>
              </a:buClr>
              <a:buFont typeface="+mj-lt"/>
              <a:buAutoNum type="romanUcPeriod" startAt="3"/>
            </a:pPr>
            <a:r>
              <a:rPr lang="en-US" b="1" dirty="0"/>
              <a:t>Giải pháp công nghệ cho Mobile-Learning</a:t>
            </a:r>
          </a:p>
        </p:txBody>
      </p:sp>
      <p:sp>
        <p:nvSpPr>
          <p:cNvPr id="4" name="Date Placeholder 3"/>
          <p:cNvSpPr>
            <a:spLocks noGrp="1"/>
          </p:cNvSpPr>
          <p:nvPr>
            <p:ph type="dt" sz="half" idx="10"/>
          </p:nvPr>
        </p:nvSpPr>
        <p:spPr/>
        <p:txBody>
          <a:bodyPr/>
          <a:lstStyle/>
          <a:p>
            <a:fld id="{9F05D569-69AA-4D24-8124-3DD6E3F42B97}" type="datetime1">
              <a:rPr lang="en-US" smtClean="0"/>
              <a:t>6/4/2020</a:t>
            </a:fld>
            <a:endParaRPr lang="en-US"/>
          </a:p>
        </p:txBody>
      </p:sp>
      <p:sp>
        <p:nvSpPr>
          <p:cNvPr id="5" name="Slide Number Placeholder 4"/>
          <p:cNvSpPr>
            <a:spLocks noGrp="1"/>
          </p:cNvSpPr>
          <p:nvPr>
            <p:ph type="sldNum" sz="quarter" idx="12"/>
          </p:nvPr>
        </p:nvSpPr>
        <p:spPr/>
        <p:txBody>
          <a:bodyPr/>
          <a:lstStyle/>
          <a:p>
            <a:fld id="{4D6D33AE-CD2F-442B-AC23-82F180BFF515}" type="slidenum">
              <a:rPr lang="en-US" smtClean="0"/>
              <a:t>23</a:t>
            </a:fld>
            <a:endParaRPr lang="en-US"/>
          </a:p>
        </p:txBody>
      </p:sp>
      <p:sp>
        <p:nvSpPr>
          <p:cNvPr id="7" name="TextBox 6"/>
          <p:cNvSpPr txBox="1"/>
          <p:nvPr/>
        </p:nvSpPr>
        <p:spPr>
          <a:xfrm>
            <a:off x="6200503" y="4597087"/>
            <a:ext cx="4615786" cy="646331"/>
          </a:xfrm>
          <a:prstGeom prst="rect">
            <a:avLst/>
          </a:prstGeom>
          <a:noFill/>
        </p:spPr>
        <p:txBody>
          <a:bodyPr wrap="square" rtlCol="0">
            <a:spAutoFit/>
          </a:bodyPr>
          <a:lstStyle/>
          <a:p>
            <a:pPr algn="ctr"/>
            <a:r>
              <a:rPr lang="en-US" i="1" dirty="0" smtClean="0"/>
              <a:t>Hình 3.3: Hệ điều hành Windows Phone của Microsoft</a:t>
            </a:r>
            <a:endParaRPr lang="en-US" i="1" dirty="0"/>
          </a:p>
        </p:txBody>
      </p:sp>
      <p:sp>
        <p:nvSpPr>
          <p:cNvPr id="10" name="Content Placeholder 2"/>
          <p:cNvSpPr>
            <a:spLocks noGrp="1"/>
          </p:cNvSpPr>
          <p:nvPr>
            <p:ph idx="1"/>
          </p:nvPr>
        </p:nvSpPr>
        <p:spPr>
          <a:xfrm>
            <a:off x="1451578" y="2015732"/>
            <a:ext cx="4748925" cy="3450613"/>
          </a:xfrm>
        </p:spPr>
        <p:txBody>
          <a:bodyPr>
            <a:normAutofit fontScale="92500" lnSpcReduction="20000"/>
          </a:bodyPr>
          <a:lstStyle/>
          <a:p>
            <a:pPr marL="457200" indent="-457200">
              <a:buFont typeface="+mj-lt"/>
              <a:buAutoNum type="arabicPeriod" startAt="3"/>
            </a:pPr>
            <a:r>
              <a:rPr lang="en-US" b="1" dirty="0" smtClean="0"/>
              <a:t>Hệ điều hành Windows Phone</a:t>
            </a:r>
          </a:p>
          <a:p>
            <a:r>
              <a:rPr lang="en-US" sz="2400" dirty="0" smtClean="0"/>
              <a:t>Sản phẩm của công ty Microsoft</a:t>
            </a:r>
          </a:p>
          <a:p>
            <a:r>
              <a:rPr lang="en-US" sz="2400" dirty="0" smtClean="0"/>
              <a:t>Phát hành cuối năm 2010</a:t>
            </a:r>
          </a:p>
          <a:p>
            <a:r>
              <a:rPr lang="en-US" sz="2400" dirty="0" smtClean="0"/>
              <a:t>Là sự giao thoa giữa Android và iOS</a:t>
            </a:r>
          </a:p>
          <a:p>
            <a:r>
              <a:rPr lang="en-US" sz="2400" dirty="0" smtClean="0"/>
              <a:t>Ứng dụng nghèo nàn, lập trình khó khăn </a:t>
            </a:r>
          </a:p>
          <a:p>
            <a:r>
              <a:rPr lang="en-US" sz="2400" dirty="0" smtClean="0"/>
              <a:t>10/2017, Microsoft khai tử hđh này</a:t>
            </a:r>
            <a:endParaRPr lang="en-US" sz="2400" dirty="0"/>
          </a:p>
        </p:txBody>
      </p:sp>
      <p:pic>
        <p:nvPicPr>
          <p:cNvPr id="8" name="Picture 7"/>
          <p:cNvPicPr/>
          <p:nvPr/>
        </p:nvPicPr>
        <p:blipFill rotWithShape="1">
          <a:blip r:embed="rId2">
            <a:extLst>
              <a:ext uri="{28A0092B-C50C-407E-A947-70E740481C1C}">
                <a14:useLocalDpi xmlns:a14="http://schemas.microsoft.com/office/drawing/2010/main" val="0"/>
              </a:ext>
            </a:extLst>
          </a:blip>
          <a:srcRect l="3214" t="3344" r="2200" b="6382"/>
          <a:stretch/>
        </p:blipFill>
        <p:spPr bwMode="auto">
          <a:xfrm>
            <a:off x="6200503" y="1937072"/>
            <a:ext cx="4615786" cy="266001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25230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500"/>
                                        <p:tgtEl>
                                          <p:spTgt spid="10">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xEl>
                                              <p:pRg st="1" end="1"/>
                                            </p:txEl>
                                          </p:spTgt>
                                        </p:tgtEl>
                                        <p:attrNameLst>
                                          <p:attrName>style.visibility</p:attrName>
                                        </p:attrNameLst>
                                      </p:cBhvr>
                                      <p:to>
                                        <p:strVal val="visible"/>
                                      </p:to>
                                    </p:set>
                                    <p:animEffect transition="in" filter="fade">
                                      <p:cBhvr>
                                        <p:cTn id="18" dur="500"/>
                                        <p:tgtEl>
                                          <p:spTgt spid="10">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animEffect transition="in" filter="fade">
                                      <p:cBhvr>
                                        <p:cTn id="23" dur="500"/>
                                        <p:tgtEl>
                                          <p:spTgt spid="10">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xEl>
                                              <p:pRg st="3" end="3"/>
                                            </p:txEl>
                                          </p:spTgt>
                                        </p:tgtEl>
                                        <p:attrNameLst>
                                          <p:attrName>style.visibility</p:attrName>
                                        </p:attrNameLst>
                                      </p:cBhvr>
                                      <p:to>
                                        <p:strVal val="visible"/>
                                      </p:to>
                                    </p:set>
                                    <p:animEffect transition="in" filter="fade">
                                      <p:cBhvr>
                                        <p:cTn id="28" dur="500"/>
                                        <p:tgtEl>
                                          <p:spTgt spid="10">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xEl>
                                              <p:pRg st="4" end="4"/>
                                            </p:txEl>
                                          </p:spTgt>
                                        </p:tgtEl>
                                        <p:attrNameLst>
                                          <p:attrName>style.visibility</p:attrName>
                                        </p:attrNameLst>
                                      </p:cBhvr>
                                      <p:to>
                                        <p:strVal val="visible"/>
                                      </p:to>
                                    </p:set>
                                    <p:animEffect transition="in" filter="fade">
                                      <p:cBhvr>
                                        <p:cTn id="33" dur="500"/>
                                        <p:tgtEl>
                                          <p:spTgt spid="10">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0">
                                            <p:txEl>
                                              <p:pRg st="5" end="5"/>
                                            </p:txEl>
                                          </p:spTgt>
                                        </p:tgtEl>
                                        <p:attrNameLst>
                                          <p:attrName>style.visibility</p:attrName>
                                        </p:attrNameLst>
                                      </p:cBhvr>
                                      <p:to>
                                        <p:strVal val="visible"/>
                                      </p:to>
                                    </p:set>
                                    <p:animEffect transition="in" filter="fade">
                                      <p:cBhvr>
                                        <p:cTn id="38"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Clr>
                <a:srgbClr val="C00000"/>
              </a:buClr>
              <a:buFont typeface="+mj-lt"/>
              <a:buAutoNum type="romanUcPeriod" startAt="3"/>
            </a:pPr>
            <a:r>
              <a:rPr lang="en-US" b="1" dirty="0"/>
              <a:t>Giải pháp công nghệ cho Mobile-Learning</a:t>
            </a:r>
          </a:p>
        </p:txBody>
      </p:sp>
      <p:sp>
        <p:nvSpPr>
          <p:cNvPr id="4" name="Date Placeholder 3"/>
          <p:cNvSpPr>
            <a:spLocks noGrp="1"/>
          </p:cNvSpPr>
          <p:nvPr>
            <p:ph type="dt" sz="half" idx="10"/>
          </p:nvPr>
        </p:nvSpPr>
        <p:spPr/>
        <p:txBody>
          <a:bodyPr/>
          <a:lstStyle/>
          <a:p>
            <a:fld id="{9F05D569-69AA-4D24-8124-3DD6E3F42B97}" type="datetime1">
              <a:rPr lang="en-US" smtClean="0"/>
              <a:t>6/4/2020</a:t>
            </a:fld>
            <a:endParaRPr lang="en-US"/>
          </a:p>
        </p:txBody>
      </p:sp>
      <p:sp>
        <p:nvSpPr>
          <p:cNvPr id="5" name="Slide Number Placeholder 4"/>
          <p:cNvSpPr>
            <a:spLocks noGrp="1"/>
          </p:cNvSpPr>
          <p:nvPr>
            <p:ph type="sldNum" sz="quarter" idx="12"/>
          </p:nvPr>
        </p:nvSpPr>
        <p:spPr/>
        <p:txBody>
          <a:bodyPr/>
          <a:lstStyle/>
          <a:p>
            <a:fld id="{4D6D33AE-CD2F-442B-AC23-82F180BFF515}" type="slidenum">
              <a:rPr lang="en-US" smtClean="0"/>
              <a:t>24</a:t>
            </a:fld>
            <a:endParaRPr lang="en-US"/>
          </a:p>
        </p:txBody>
      </p:sp>
      <p:sp>
        <p:nvSpPr>
          <p:cNvPr id="7" name="TextBox 6"/>
          <p:cNvSpPr txBox="1"/>
          <p:nvPr/>
        </p:nvSpPr>
        <p:spPr>
          <a:xfrm>
            <a:off x="1975043" y="5742226"/>
            <a:ext cx="9079810" cy="646331"/>
          </a:xfrm>
          <a:prstGeom prst="rect">
            <a:avLst/>
          </a:prstGeom>
          <a:noFill/>
        </p:spPr>
        <p:txBody>
          <a:bodyPr wrap="square" rtlCol="0">
            <a:spAutoFit/>
          </a:bodyPr>
          <a:lstStyle/>
          <a:p>
            <a:pPr algn="ctr"/>
            <a:r>
              <a:rPr lang="en-US" i="1" dirty="0" smtClean="0"/>
              <a:t>Bảng 3.1: </a:t>
            </a:r>
            <a:r>
              <a:rPr lang="en-US" i="1" dirty="0"/>
              <a:t>Thị phần hệ điều hành cho thiết bị di động trên toàn thế giới ( 2016-2017)</a:t>
            </a:r>
            <a:endParaRPr lang="en-US" dirty="0"/>
          </a:p>
          <a:p>
            <a:pPr algn="ctr"/>
            <a:endParaRPr lang="en-US" i="1" dirty="0"/>
          </a:p>
        </p:txBody>
      </p:sp>
      <p:sp>
        <p:nvSpPr>
          <p:cNvPr id="10" name="Content Placeholder 2"/>
          <p:cNvSpPr>
            <a:spLocks noGrp="1"/>
          </p:cNvSpPr>
          <p:nvPr>
            <p:ph idx="1"/>
          </p:nvPr>
        </p:nvSpPr>
        <p:spPr>
          <a:xfrm>
            <a:off x="1451578" y="2015732"/>
            <a:ext cx="9603275" cy="3450613"/>
          </a:xfrm>
        </p:spPr>
        <p:txBody>
          <a:bodyPr>
            <a:normAutofit/>
          </a:bodyPr>
          <a:lstStyle/>
          <a:p>
            <a:pPr marL="457200" indent="-457200">
              <a:buFont typeface="+mj-lt"/>
              <a:buAutoNum type="arabicPeriod" startAt="4"/>
            </a:pPr>
            <a:r>
              <a:rPr lang="en-US" b="1" dirty="0" smtClean="0"/>
              <a:t>Thị phần hđh trên toàn thế giới</a:t>
            </a:r>
          </a:p>
          <a:p>
            <a:pPr marL="0" indent="0">
              <a:buNone/>
            </a:pPr>
            <a:endParaRPr lang="en-US" b="1" dirty="0" smtClean="0"/>
          </a:p>
        </p:txBody>
      </p:sp>
      <p:graphicFrame>
        <p:nvGraphicFramePr>
          <p:cNvPr id="3" name="Table 2"/>
          <p:cNvGraphicFramePr>
            <a:graphicFrameLocks noGrp="1"/>
          </p:cNvGraphicFramePr>
          <p:nvPr>
            <p:extLst>
              <p:ext uri="{D42A27DB-BD31-4B8C-83A1-F6EECF244321}">
                <p14:modId xmlns:p14="http://schemas.microsoft.com/office/powerpoint/2010/main" val="138760382"/>
              </p:ext>
            </p:extLst>
          </p:nvPr>
        </p:nvGraphicFramePr>
        <p:xfrm>
          <a:off x="1981608" y="2487389"/>
          <a:ext cx="9079810" cy="2944368"/>
        </p:xfrm>
        <a:graphic>
          <a:graphicData uri="http://schemas.openxmlformats.org/drawingml/2006/table">
            <a:tbl>
              <a:tblPr firstRow="1" firstCol="1" bandRow="1">
                <a:tableStyleId>{5C22544A-7EE6-4342-B048-85BDC9FD1C3A}</a:tableStyleId>
              </a:tblPr>
              <a:tblGrid>
                <a:gridCol w="1815962">
                  <a:extLst>
                    <a:ext uri="{9D8B030D-6E8A-4147-A177-3AD203B41FA5}">
                      <a16:colId xmlns:a16="http://schemas.microsoft.com/office/drawing/2014/main" val="4105563282"/>
                    </a:ext>
                  </a:extLst>
                </a:gridCol>
                <a:gridCol w="1815962">
                  <a:extLst>
                    <a:ext uri="{9D8B030D-6E8A-4147-A177-3AD203B41FA5}">
                      <a16:colId xmlns:a16="http://schemas.microsoft.com/office/drawing/2014/main" val="24956884"/>
                    </a:ext>
                  </a:extLst>
                </a:gridCol>
                <a:gridCol w="1815962">
                  <a:extLst>
                    <a:ext uri="{9D8B030D-6E8A-4147-A177-3AD203B41FA5}">
                      <a16:colId xmlns:a16="http://schemas.microsoft.com/office/drawing/2014/main" val="2452705750"/>
                    </a:ext>
                  </a:extLst>
                </a:gridCol>
                <a:gridCol w="1815962">
                  <a:extLst>
                    <a:ext uri="{9D8B030D-6E8A-4147-A177-3AD203B41FA5}">
                      <a16:colId xmlns:a16="http://schemas.microsoft.com/office/drawing/2014/main" val="4192552069"/>
                    </a:ext>
                  </a:extLst>
                </a:gridCol>
                <a:gridCol w="1815962">
                  <a:extLst>
                    <a:ext uri="{9D8B030D-6E8A-4147-A177-3AD203B41FA5}">
                      <a16:colId xmlns:a16="http://schemas.microsoft.com/office/drawing/2014/main" val="1591457924"/>
                    </a:ext>
                  </a:extLst>
                </a:gridCol>
              </a:tblGrid>
              <a:tr h="365760">
                <a:tc>
                  <a:txBody>
                    <a:bodyPr/>
                    <a:lstStyle/>
                    <a:p>
                      <a:pPr marL="0" marR="0" algn="ctr">
                        <a:lnSpc>
                          <a:spcPct val="115000"/>
                        </a:lnSpc>
                        <a:spcBef>
                          <a:spcPts val="0"/>
                        </a:spcBef>
                        <a:spcAft>
                          <a:spcPts val="0"/>
                        </a:spcAft>
                      </a:pPr>
                      <a:r>
                        <a:rPr lang="en-US" sz="2400" dirty="0">
                          <a:effectLst/>
                        </a:rPr>
                        <a:t>Thời điểm</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400">
                          <a:effectLst/>
                        </a:rPr>
                        <a:t>Android</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400" dirty="0">
                          <a:effectLst/>
                        </a:rPr>
                        <a:t>iOS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400">
                          <a:effectLst/>
                        </a:rPr>
                        <a:t>Windows Phone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400">
                          <a:effectLst/>
                        </a:rPr>
                        <a:t>Others</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84072188"/>
                  </a:ext>
                </a:extLst>
              </a:tr>
              <a:tr h="365760">
                <a:tc>
                  <a:txBody>
                    <a:bodyPr/>
                    <a:lstStyle/>
                    <a:p>
                      <a:pPr marL="0" marR="0" algn="ctr">
                        <a:lnSpc>
                          <a:spcPct val="115000"/>
                        </a:lnSpc>
                        <a:spcBef>
                          <a:spcPts val="0"/>
                        </a:spcBef>
                        <a:spcAft>
                          <a:spcPts val="0"/>
                        </a:spcAft>
                      </a:pPr>
                      <a:r>
                        <a:rPr lang="en-US" sz="2400" dirty="0">
                          <a:effectLst/>
                        </a:rPr>
                        <a:t>2016Q1</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400" b="0" dirty="0">
                          <a:effectLst/>
                        </a:rPr>
                        <a:t>83.4%</a:t>
                      </a:r>
                      <a:endParaRPr lang="en-US"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400" b="0" dirty="0">
                          <a:effectLst/>
                        </a:rPr>
                        <a:t>15.4%</a:t>
                      </a:r>
                      <a:endParaRPr lang="en-US"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400" b="0">
                          <a:effectLst/>
                        </a:rPr>
                        <a:t>0.8%</a:t>
                      </a:r>
                      <a:endParaRPr lang="en-US" sz="20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400" b="0">
                          <a:effectLst/>
                        </a:rPr>
                        <a:t>0.4%</a:t>
                      </a:r>
                      <a:endParaRPr lang="en-US" sz="20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61518655"/>
                  </a:ext>
                </a:extLst>
              </a:tr>
              <a:tr h="365760">
                <a:tc>
                  <a:txBody>
                    <a:bodyPr/>
                    <a:lstStyle/>
                    <a:p>
                      <a:pPr marL="0" marR="0" algn="ctr">
                        <a:lnSpc>
                          <a:spcPct val="115000"/>
                        </a:lnSpc>
                        <a:spcBef>
                          <a:spcPts val="0"/>
                        </a:spcBef>
                        <a:spcAft>
                          <a:spcPts val="0"/>
                        </a:spcAft>
                      </a:pPr>
                      <a:r>
                        <a:rPr lang="en-US" sz="2400" dirty="0">
                          <a:effectLst/>
                        </a:rPr>
                        <a:t>2016Q2</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400" b="0" dirty="0">
                          <a:effectLst/>
                        </a:rPr>
                        <a:t>87.6%</a:t>
                      </a:r>
                      <a:endParaRPr lang="en-US"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400" b="0" dirty="0">
                          <a:effectLst/>
                        </a:rPr>
                        <a:t>11.7%</a:t>
                      </a:r>
                      <a:endParaRPr lang="en-US"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400" b="0" dirty="0">
                          <a:effectLst/>
                        </a:rPr>
                        <a:t>0.4%</a:t>
                      </a:r>
                      <a:endParaRPr lang="en-US"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400" b="0">
                          <a:effectLst/>
                        </a:rPr>
                        <a:t>0.3%</a:t>
                      </a:r>
                      <a:endParaRPr lang="en-US" sz="20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95618852"/>
                  </a:ext>
                </a:extLst>
              </a:tr>
              <a:tr h="365760">
                <a:tc>
                  <a:txBody>
                    <a:bodyPr/>
                    <a:lstStyle/>
                    <a:p>
                      <a:pPr marL="0" marR="0" algn="ctr">
                        <a:lnSpc>
                          <a:spcPct val="115000"/>
                        </a:lnSpc>
                        <a:spcBef>
                          <a:spcPts val="0"/>
                        </a:spcBef>
                        <a:spcAft>
                          <a:spcPts val="0"/>
                        </a:spcAft>
                      </a:pPr>
                      <a:r>
                        <a:rPr lang="en-US" sz="2400" dirty="0">
                          <a:effectLst/>
                        </a:rPr>
                        <a:t>2016Q3</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400" b="0">
                          <a:effectLst/>
                        </a:rPr>
                        <a:t>86.8%</a:t>
                      </a:r>
                      <a:endParaRPr lang="en-US" sz="20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400" b="0" dirty="0">
                          <a:effectLst/>
                        </a:rPr>
                        <a:t>12.5%</a:t>
                      </a:r>
                      <a:endParaRPr lang="en-US"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400" b="0" dirty="0">
                          <a:effectLst/>
                        </a:rPr>
                        <a:t>0.3%</a:t>
                      </a:r>
                      <a:endParaRPr lang="en-US"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400" b="0" dirty="0">
                          <a:effectLst/>
                        </a:rPr>
                        <a:t>0.4%</a:t>
                      </a:r>
                      <a:endParaRPr lang="en-US"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00324141"/>
                  </a:ext>
                </a:extLst>
              </a:tr>
              <a:tr h="365760">
                <a:tc>
                  <a:txBody>
                    <a:bodyPr/>
                    <a:lstStyle/>
                    <a:p>
                      <a:pPr marL="0" marR="0" algn="ctr">
                        <a:lnSpc>
                          <a:spcPct val="115000"/>
                        </a:lnSpc>
                        <a:spcBef>
                          <a:spcPts val="0"/>
                        </a:spcBef>
                        <a:spcAft>
                          <a:spcPts val="0"/>
                        </a:spcAft>
                      </a:pPr>
                      <a:r>
                        <a:rPr lang="en-US" sz="2400" dirty="0">
                          <a:effectLst/>
                        </a:rPr>
                        <a:t>2016Q4</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400" b="0">
                          <a:effectLst/>
                        </a:rPr>
                        <a:t>81.4%</a:t>
                      </a:r>
                      <a:endParaRPr lang="en-US" sz="20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400" b="0">
                          <a:effectLst/>
                        </a:rPr>
                        <a:t>18.2%</a:t>
                      </a:r>
                      <a:endParaRPr lang="en-US" sz="20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400" b="0" dirty="0">
                          <a:effectLst/>
                        </a:rPr>
                        <a:t>0.2%</a:t>
                      </a:r>
                      <a:endParaRPr lang="en-US"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400" b="0" dirty="0">
                          <a:effectLst/>
                        </a:rPr>
                        <a:t>0.2%</a:t>
                      </a:r>
                      <a:endParaRPr lang="en-US"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14114335"/>
                  </a:ext>
                </a:extLst>
              </a:tr>
              <a:tr h="365760">
                <a:tc>
                  <a:txBody>
                    <a:bodyPr/>
                    <a:lstStyle/>
                    <a:p>
                      <a:pPr marL="0" marR="0" algn="ctr">
                        <a:lnSpc>
                          <a:spcPct val="115000"/>
                        </a:lnSpc>
                        <a:spcBef>
                          <a:spcPts val="0"/>
                        </a:spcBef>
                        <a:spcAft>
                          <a:spcPts val="0"/>
                        </a:spcAft>
                      </a:pPr>
                      <a:r>
                        <a:rPr lang="en-US" sz="2400" dirty="0">
                          <a:effectLst/>
                        </a:rPr>
                        <a:t>2017Q1</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400" b="0">
                          <a:effectLst/>
                        </a:rPr>
                        <a:t>85.0%</a:t>
                      </a:r>
                      <a:endParaRPr lang="en-US" sz="20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400" b="0">
                          <a:effectLst/>
                        </a:rPr>
                        <a:t>14.7%</a:t>
                      </a:r>
                      <a:endParaRPr lang="en-US" sz="20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400" b="0" dirty="0">
                          <a:effectLst/>
                        </a:rPr>
                        <a:t>0.1%</a:t>
                      </a:r>
                      <a:endParaRPr lang="en-US"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400" b="0" dirty="0">
                          <a:effectLst/>
                        </a:rPr>
                        <a:t>0.2%</a:t>
                      </a:r>
                      <a:endParaRPr lang="en-US"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41944852"/>
                  </a:ext>
                </a:extLst>
              </a:tr>
            </a:tbl>
          </a:graphicData>
        </a:graphic>
      </p:graphicFrame>
    </p:spTree>
    <p:extLst>
      <p:ext uri="{BB962C8B-B14F-4D97-AF65-F5344CB8AC3E}">
        <p14:creationId xmlns:p14="http://schemas.microsoft.com/office/powerpoint/2010/main" val="1651462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Clr>
                <a:srgbClr val="C00000"/>
              </a:buClr>
              <a:buFont typeface="+mj-lt"/>
              <a:buAutoNum type="romanUcPeriod" startAt="3"/>
            </a:pPr>
            <a:r>
              <a:rPr lang="en-US" b="1" dirty="0"/>
              <a:t>Giải pháp công nghệ cho Mobile-Learning</a:t>
            </a:r>
          </a:p>
        </p:txBody>
      </p:sp>
      <p:sp>
        <p:nvSpPr>
          <p:cNvPr id="4" name="Date Placeholder 3"/>
          <p:cNvSpPr>
            <a:spLocks noGrp="1"/>
          </p:cNvSpPr>
          <p:nvPr>
            <p:ph type="dt" sz="half" idx="10"/>
          </p:nvPr>
        </p:nvSpPr>
        <p:spPr/>
        <p:txBody>
          <a:bodyPr/>
          <a:lstStyle/>
          <a:p>
            <a:fld id="{9F05D569-69AA-4D24-8124-3DD6E3F42B97}" type="datetime1">
              <a:rPr lang="en-US" smtClean="0"/>
              <a:t>6/4/2020</a:t>
            </a:fld>
            <a:endParaRPr lang="en-US"/>
          </a:p>
        </p:txBody>
      </p:sp>
      <p:sp>
        <p:nvSpPr>
          <p:cNvPr id="5" name="Slide Number Placeholder 4"/>
          <p:cNvSpPr>
            <a:spLocks noGrp="1"/>
          </p:cNvSpPr>
          <p:nvPr>
            <p:ph type="sldNum" sz="quarter" idx="12"/>
          </p:nvPr>
        </p:nvSpPr>
        <p:spPr/>
        <p:txBody>
          <a:bodyPr/>
          <a:lstStyle/>
          <a:p>
            <a:fld id="{4D6D33AE-CD2F-442B-AC23-82F180BFF515}" type="slidenum">
              <a:rPr lang="en-US" smtClean="0"/>
              <a:t>25</a:t>
            </a:fld>
            <a:endParaRPr lang="en-US"/>
          </a:p>
        </p:txBody>
      </p:sp>
      <p:sp>
        <p:nvSpPr>
          <p:cNvPr id="7" name="TextBox 6"/>
          <p:cNvSpPr txBox="1"/>
          <p:nvPr/>
        </p:nvSpPr>
        <p:spPr>
          <a:xfrm>
            <a:off x="1527229" y="5556946"/>
            <a:ext cx="9079810" cy="646331"/>
          </a:xfrm>
          <a:prstGeom prst="rect">
            <a:avLst/>
          </a:prstGeom>
          <a:noFill/>
        </p:spPr>
        <p:txBody>
          <a:bodyPr wrap="square" rtlCol="0">
            <a:spAutoFit/>
          </a:bodyPr>
          <a:lstStyle/>
          <a:p>
            <a:pPr algn="ctr"/>
            <a:r>
              <a:rPr lang="en-US" i="1" dirty="0" smtClean="0"/>
              <a:t>Bảng 3.2: </a:t>
            </a:r>
            <a:r>
              <a:rPr lang="en-US" i="1" dirty="0"/>
              <a:t>Thị phần hệ điều hành cho thiết bị di động trên toàn thế giới – Tháng 1/2020</a:t>
            </a:r>
            <a:endParaRPr lang="en-US" dirty="0"/>
          </a:p>
          <a:p>
            <a:pPr algn="ctr"/>
            <a:endParaRPr lang="en-US" i="1" dirty="0"/>
          </a:p>
        </p:txBody>
      </p:sp>
      <p:sp>
        <p:nvSpPr>
          <p:cNvPr id="10" name="Content Placeholder 2"/>
          <p:cNvSpPr>
            <a:spLocks noGrp="1"/>
          </p:cNvSpPr>
          <p:nvPr>
            <p:ph idx="1"/>
          </p:nvPr>
        </p:nvSpPr>
        <p:spPr>
          <a:xfrm>
            <a:off x="1451578" y="2015732"/>
            <a:ext cx="9603275" cy="3450613"/>
          </a:xfrm>
        </p:spPr>
        <p:txBody>
          <a:bodyPr>
            <a:normAutofit/>
          </a:bodyPr>
          <a:lstStyle/>
          <a:p>
            <a:pPr marL="457200" indent="-457200">
              <a:buFont typeface="+mj-lt"/>
              <a:buAutoNum type="arabicPeriod" startAt="4"/>
            </a:pPr>
            <a:r>
              <a:rPr lang="en-US" b="1" dirty="0" smtClean="0"/>
              <a:t>Thị phần hđh trên toàn thế giới</a:t>
            </a:r>
          </a:p>
          <a:p>
            <a:pPr marL="0" indent="0">
              <a:buNone/>
            </a:pPr>
            <a:endParaRPr lang="en-US" b="1" dirty="0" smtClean="0"/>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1671686" y="2525487"/>
            <a:ext cx="8790895" cy="2940858"/>
          </a:xfrm>
          <a:prstGeom prst="rect">
            <a:avLst/>
          </a:prstGeom>
        </p:spPr>
      </p:pic>
    </p:spTree>
    <p:extLst>
      <p:ext uri="{BB962C8B-B14F-4D97-AF65-F5344CB8AC3E}">
        <p14:creationId xmlns:p14="http://schemas.microsoft.com/office/powerpoint/2010/main" val="128805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Clr>
                <a:srgbClr val="C00000"/>
              </a:buClr>
              <a:buFont typeface="+mj-lt"/>
              <a:buAutoNum type="romanUcPeriod" startAt="3"/>
            </a:pPr>
            <a:r>
              <a:rPr lang="en-US" b="1" dirty="0"/>
              <a:t>Giải pháp công nghệ cho Mobile-Learning</a:t>
            </a:r>
          </a:p>
        </p:txBody>
      </p:sp>
      <p:sp>
        <p:nvSpPr>
          <p:cNvPr id="4" name="Date Placeholder 3"/>
          <p:cNvSpPr>
            <a:spLocks noGrp="1"/>
          </p:cNvSpPr>
          <p:nvPr>
            <p:ph type="dt" sz="half" idx="10"/>
          </p:nvPr>
        </p:nvSpPr>
        <p:spPr/>
        <p:txBody>
          <a:bodyPr/>
          <a:lstStyle/>
          <a:p>
            <a:fld id="{9F05D569-69AA-4D24-8124-3DD6E3F42B97}" type="datetime1">
              <a:rPr lang="en-US" smtClean="0"/>
              <a:t>6/4/2020</a:t>
            </a:fld>
            <a:endParaRPr lang="en-US"/>
          </a:p>
        </p:txBody>
      </p:sp>
      <p:sp>
        <p:nvSpPr>
          <p:cNvPr id="5" name="Slide Number Placeholder 4"/>
          <p:cNvSpPr>
            <a:spLocks noGrp="1"/>
          </p:cNvSpPr>
          <p:nvPr>
            <p:ph type="sldNum" sz="quarter" idx="12"/>
          </p:nvPr>
        </p:nvSpPr>
        <p:spPr/>
        <p:txBody>
          <a:bodyPr/>
          <a:lstStyle/>
          <a:p>
            <a:fld id="{4D6D33AE-CD2F-442B-AC23-82F180BFF515}" type="slidenum">
              <a:rPr lang="en-US" smtClean="0"/>
              <a:t>26</a:t>
            </a:fld>
            <a:endParaRPr lang="en-US"/>
          </a:p>
        </p:txBody>
      </p:sp>
      <p:sp>
        <p:nvSpPr>
          <p:cNvPr id="7" name="TextBox 6"/>
          <p:cNvSpPr txBox="1"/>
          <p:nvPr/>
        </p:nvSpPr>
        <p:spPr>
          <a:xfrm>
            <a:off x="1593668" y="5143178"/>
            <a:ext cx="8943702" cy="923330"/>
          </a:xfrm>
          <a:prstGeom prst="rect">
            <a:avLst/>
          </a:prstGeom>
          <a:noFill/>
        </p:spPr>
        <p:txBody>
          <a:bodyPr wrap="square" rtlCol="0">
            <a:spAutoFit/>
          </a:bodyPr>
          <a:lstStyle/>
          <a:p>
            <a:pPr algn="ctr"/>
            <a:r>
              <a:rPr lang="en-US" i="1" dirty="0" smtClean="0"/>
              <a:t>Bảng 3.3: </a:t>
            </a:r>
            <a:r>
              <a:rPr lang="en-US" i="1" dirty="0"/>
              <a:t>So sánh giữa hệ điều hành Android và iOS</a:t>
            </a:r>
            <a:endParaRPr lang="en-US" i="1" dirty="0" smtClean="0"/>
          </a:p>
          <a:p>
            <a:pPr algn="ctr"/>
            <a:endParaRPr lang="en-US" i="1" dirty="0"/>
          </a:p>
          <a:p>
            <a:pPr algn="ctr"/>
            <a:endParaRPr lang="en-US" dirty="0"/>
          </a:p>
        </p:txBody>
      </p:sp>
      <p:sp>
        <p:nvSpPr>
          <p:cNvPr id="10" name="Content Placeholder 2"/>
          <p:cNvSpPr>
            <a:spLocks noGrp="1"/>
          </p:cNvSpPr>
          <p:nvPr>
            <p:ph idx="1"/>
          </p:nvPr>
        </p:nvSpPr>
        <p:spPr>
          <a:xfrm>
            <a:off x="1451578" y="2015733"/>
            <a:ext cx="9603275" cy="3127446"/>
          </a:xfrm>
        </p:spPr>
        <p:txBody>
          <a:bodyPr>
            <a:normAutofit/>
          </a:bodyPr>
          <a:lstStyle/>
          <a:p>
            <a:pPr marL="457200" indent="-457200">
              <a:buFont typeface="+mj-lt"/>
              <a:buAutoNum type="arabicPeriod" startAt="5"/>
            </a:pPr>
            <a:r>
              <a:rPr lang="en-US" b="1" dirty="0" smtClean="0"/>
              <a:t>So sánh giữa Android và iOS</a:t>
            </a:r>
          </a:p>
          <a:p>
            <a:pPr marL="0" indent="0">
              <a:buNone/>
            </a:pPr>
            <a:endParaRPr lang="en-US" b="1" dirty="0" smtClean="0"/>
          </a:p>
          <a:p>
            <a:pPr marL="0" indent="0">
              <a:buNone/>
            </a:pPr>
            <a:endParaRPr lang="en-US" b="1" dirty="0" smtClean="0"/>
          </a:p>
        </p:txBody>
      </p:sp>
      <p:graphicFrame>
        <p:nvGraphicFramePr>
          <p:cNvPr id="3" name="Table 2"/>
          <p:cNvGraphicFramePr>
            <a:graphicFrameLocks noGrp="1"/>
          </p:cNvGraphicFramePr>
          <p:nvPr>
            <p:extLst>
              <p:ext uri="{D42A27DB-BD31-4B8C-83A1-F6EECF244321}">
                <p14:modId xmlns:p14="http://schemas.microsoft.com/office/powerpoint/2010/main" val="3122712579"/>
              </p:ext>
            </p:extLst>
          </p:nvPr>
        </p:nvGraphicFramePr>
        <p:xfrm>
          <a:off x="1593668" y="2460878"/>
          <a:ext cx="8943702" cy="2560320"/>
        </p:xfrm>
        <a:graphic>
          <a:graphicData uri="http://schemas.openxmlformats.org/drawingml/2006/table">
            <a:tbl>
              <a:tblPr firstRow="1" firstCol="1" bandRow="1">
                <a:tableStyleId>{5C22544A-7EE6-4342-B048-85BDC9FD1C3A}</a:tableStyleId>
              </a:tblPr>
              <a:tblGrid>
                <a:gridCol w="2981234">
                  <a:extLst>
                    <a:ext uri="{9D8B030D-6E8A-4147-A177-3AD203B41FA5}">
                      <a16:colId xmlns:a16="http://schemas.microsoft.com/office/drawing/2014/main" val="2840642811"/>
                    </a:ext>
                  </a:extLst>
                </a:gridCol>
                <a:gridCol w="2981234">
                  <a:extLst>
                    <a:ext uri="{9D8B030D-6E8A-4147-A177-3AD203B41FA5}">
                      <a16:colId xmlns:a16="http://schemas.microsoft.com/office/drawing/2014/main" val="2710330500"/>
                    </a:ext>
                  </a:extLst>
                </a:gridCol>
                <a:gridCol w="2981234">
                  <a:extLst>
                    <a:ext uri="{9D8B030D-6E8A-4147-A177-3AD203B41FA5}">
                      <a16:colId xmlns:a16="http://schemas.microsoft.com/office/drawing/2014/main" val="1727699236"/>
                    </a:ext>
                  </a:extLst>
                </a:gridCol>
              </a:tblGrid>
              <a:tr h="365760">
                <a:tc>
                  <a:txBody>
                    <a:bodyPr/>
                    <a:lstStyle/>
                    <a:p>
                      <a:pPr marL="0" marR="0" algn="ctr">
                        <a:lnSpc>
                          <a:spcPct val="115000"/>
                        </a:lnSpc>
                        <a:spcBef>
                          <a:spcPts val="0"/>
                        </a:spcBef>
                        <a:spcAft>
                          <a:spcPts val="0"/>
                        </a:spcAft>
                      </a:pPr>
                      <a:r>
                        <a:rPr lang="en-US" sz="2000" dirty="0">
                          <a:effectLst/>
                        </a:rPr>
                        <a:t>Tiêu Chí</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a:effectLst/>
                        </a:rPr>
                        <a:t>Android</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dirty="0" smtClean="0">
                          <a:effectLst/>
                        </a:rPr>
                        <a:t>iOS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184891"/>
                  </a:ext>
                </a:extLst>
              </a:tr>
              <a:tr h="365760">
                <a:tc>
                  <a:txBody>
                    <a:bodyPr/>
                    <a:lstStyle/>
                    <a:p>
                      <a:pPr marL="0" marR="0" algn="ctr">
                        <a:lnSpc>
                          <a:spcPct val="115000"/>
                        </a:lnSpc>
                        <a:spcBef>
                          <a:spcPts val="0"/>
                        </a:spcBef>
                        <a:spcAft>
                          <a:spcPts val="0"/>
                        </a:spcAft>
                      </a:pPr>
                      <a:r>
                        <a:rPr lang="en-US" sz="2000" dirty="0">
                          <a:effectLst/>
                        </a:rPr>
                        <a:t>Độ Phổ Biến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a:effectLst/>
                        </a:rPr>
                        <a:t>74.3% (Jan 2020)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a:effectLst/>
                        </a:rPr>
                        <a:t>24.98% (Jan 2020)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407350841"/>
                  </a:ext>
                </a:extLst>
              </a:tr>
              <a:tr h="365760">
                <a:tc>
                  <a:txBody>
                    <a:bodyPr/>
                    <a:lstStyle/>
                    <a:p>
                      <a:pPr marL="0" marR="0" algn="ctr">
                        <a:lnSpc>
                          <a:spcPct val="115000"/>
                        </a:lnSpc>
                        <a:spcBef>
                          <a:spcPts val="0"/>
                        </a:spcBef>
                        <a:spcAft>
                          <a:spcPts val="0"/>
                        </a:spcAft>
                      </a:pPr>
                      <a:r>
                        <a:rPr lang="en-US" sz="2000" dirty="0">
                          <a:effectLst/>
                        </a:rPr>
                        <a:t>Mức Giá</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dirty="0">
                          <a:effectLst/>
                        </a:rPr>
                        <a:t>Đa dạng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a:effectLst/>
                        </a:rPr>
                        <a:t>Cao</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84313853"/>
                  </a:ext>
                </a:extLst>
              </a:tr>
              <a:tr h="365760">
                <a:tc>
                  <a:txBody>
                    <a:bodyPr/>
                    <a:lstStyle/>
                    <a:p>
                      <a:pPr marL="0" marR="0" algn="ctr">
                        <a:lnSpc>
                          <a:spcPct val="115000"/>
                        </a:lnSpc>
                        <a:spcBef>
                          <a:spcPts val="0"/>
                        </a:spcBef>
                        <a:spcAft>
                          <a:spcPts val="0"/>
                        </a:spcAft>
                      </a:pPr>
                      <a:r>
                        <a:rPr lang="en-US" sz="2000" dirty="0">
                          <a:effectLst/>
                        </a:rPr>
                        <a:t>Ứng Dụng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dirty="0">
                          <a:effectLst/>
                        </a:rPr>
                        <a:t>Đa Dạng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a:effectLst/>
                        </a:rPr>
                        <a:t>Hạn Chế</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14301467"/>
                  </a:ext>
                </a:extLst>
              </a:tr>
              <a:tr h="365760">
                <a:tc>
                  <a:txBody>
                    <a:bodyPr/>
                    <a:lstStyle/>
                    <a:p>
                      <a:pPr marL="0" marR="0" algn="ctr">
                        <a:lnSpc>
                          <a:spcPct val="115000"/>
                        </a:lnSpc>
                        <a:spcBef>
                          <a:spcPts val="0"/>
                        </a:spcBef>
                        <a:spcAft>
                          <a:spcPts val="0"/>
                        </a:spcAft>
                      </a:pPr>
                      <a:r>
                        <a:rPr lang="en-US" sz="2000" dirty="0">
                          <a:effectLst/>
                        </a:rPr>
                        <a:t>Chất Lượng Ứng Dụng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dirty="0">
                          <a:effectLst/>
                        </a:rPr>
                        <a:t>Chưa tốt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dirty="0">
                          <a:effectLst/>
                        </a:rPr>
                        <a:t>Tốt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11540395"/>
                  </a:ext>
                </a:extLst>
              </a:tr>
              <a:tr h="365760">
                <a:tc>
                  <a:txBody>
                    <a:bodyPr/>
                    <a:lstStyle/>
                    <a:p>
                      <a:pPr marL="0" marR="0" algn="ctr">
                        <a:lnSpc>
                          <a:spcPct val="115000"/>
                        </a:lnSpc>
                        <a:spcBef>
                          <a:spcPts val="0"/>
                        </a:spcBef>
                        <a:spcAft>
                          <a:spcPts val="0"/>
                        </a:spcAft>
                      </a:pPr>
                      <a:r>
                        <a:rPr lang="en-US" sz="2000" dirty="0">
                          <a:effectLst/>
                        </a:rPr>
                        <a:t>Độ Tùy Biến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a:effectLst/>
                        </a:rPr>
                        <a:t>Phong phú</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dirty="0">
                          <a:effectLst/>
                        </a:rPr>
                        <a:t>Hạn chế</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08403612"/>
                  </a:ext>
                </a:extLst>
              </a:tr>
              <a:tr h="365760">
                <a:tc>
                  <a:txBody>
                    <a:bodyPr/>
                    <a:lstStyle/>
                    <a:p>
                      <a:pPr marL="0" marR="0" algn="ctr">
                        <a:lnSpc>
                          <a:spcPct val="115000"/>
                        </a:lnSpc>
                        <a:spcBef>
                          <a:spcPts val="0"/>
                        </a:spcBef>
                        <a:spcAft>
                          <a:spcPts val="0"/>
                        </a:spcAft>
                      </a:pPr>
                      <a:r>
                        <a:rPr lang="en-US" sz="2000" dirty="0">
                          <a:effectLst/>
                        </a:rPr>
                        <a:t>Bảo Mật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a:effectLst/>
                        </a:rPr>
                        <a:t>Dễ tấn công</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dirty="0">
                          <a:effectLst/>
                        </a:rPr>
                        <a:t>Khó tấn công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5983388"/>
                  </a:ext>
                </a:extLst>
              </a:tr>
            </a:tbl>
          </a:graphicData>
        </a:graphic>
      </p:graphicFrame>
    </p:spTree>
    <p:extLst>
      <p:ext uri="{BB962C8B-B14F-4D97-AF65-F5344CB8AC3E}">
        <p14:creationId xmlns:p14="http://schemas.microsoft.com/office/powerpoint/2010/main" val="272062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Clr>
                <a:srgbClr val="C00000"/>
              </a:buClr>
              <a:buFont typeface="+mj-lt"/>
              <a:buAutoNum type="romanUcPeriod" startAt="3"/>
            </a:pPr>
            <a:r>
              <a:rPr lang="en-US" b="1" dirty="0"/>
              <a:t>Giải pháp công nghệ cho Mobile-Learning</a:t>
            </a:r>
          </a:p>
        </p:txBody>
      </p:sp>
      <p:sp>
        <p:nvSpPr>
          <p:cNvPr id="4" name="Date Placeholder 3"/>
          <p:cNvSpPr>
            <a:spLocks noGrp="1"/>
          </p:cNvSpPr>
          <p:nvPr>
            <p:ph type="dt" sz="half" idx="10"/>
          </p:nvPr>
        </p:nvSpPr>
        <p:spPr/>
        <p:txBody>
          <a:bodyPr/>
          <a:lstStyle/>
          <a:p>
            <a:fld id="{9F05D569-69AA-4D24-8124-3DD6E3F42B97}" type="datetime1">
              <a:rPr lang="en-US" smtClean="0"/>
              <a:t>6/4/2020</a:t>
            </a:fld>
            <a:endParaRPr lang="en-US"/>
          </a:p>
        </p:txBody>
      </p:sp>
      <p:sp>
        <p:nvSpPr>
          <p:cNvPr id="5" name="Slide Number Placeholder 4"/>
          <p:cNvSpPr>
            <a:spLocks noGrp="1"/>
          </p:cNvSpPr>
          <p:nvPr>
            <p:ph type="sldNum" sz="quarter" idx="12"/>
          </p:nvPr>
        </p:nvSpPr>
        <p:spPr/>
        <p:txBody>
          <a:bodyPr/>
          <a:lstStyle/>
          <a:p>
            <a:fld id="{4D6D33AE-CD2F-442B-AC23-82F180BFF515}" type="slidenum">
              <a:rPr lang="en-US" smtClean="0"/>
              <a:t>27</a:t>
            </a:fld>
            <a:endParaRPr lang="en-US"/>
          </a:p>
        </p:txBody>
      </p:sp>
      <p:sp>
        <p:nvSpPr>
          <p:cNvPr id="10" name="Content Placeholder 2"/>
          <p:cNvSpPr>
            <a:spLocks noGrp="1"/>
          </p:cNvSpPr>
          <p:nvPr>
            <p:ph idx="1"/>
          </p:nvPr>
        </p:nvSpPr>
        <p:spPr>
          <a:xfrm>
            <a:off x="1451578" y="2015734"/>
            <a:ext cx="9603275" cy="4045432"/>
          </a:xfrm>
        </p:spPr>
        <p:txBody>
          <a:bodyPr>
            <a:normAutofit fontScale="92500" lnSpcReduction="10000"/>
          </a:bodyPr>
          <a:lstStyle/>
          <a:p>
            <a:pPr marL="457200" indent="-457200">
              <a:buFont typeface="+mj-lt"/>
              <a:buAutoNum type="arabicPeriod" startAt="6"/>
            </a:pPr>
            <a:r>
              <a:rPr lang="en-US" sz="2800" b="1" dirty="0" smtClean="0"/>
              <a:t>Kết luận</a:t>
            </a:r>
          </a:p>
          <a:p>
            <a:r>
              <a:rPr lang="en-US" sz="2800" dirty="0" smtClean="0"/>
              <a:t>Android và iOS chiếm hơn 99% thị phần thiết bị di động (01/2020)</a:t>
            </a:r>
          </a:p>
          <a:p>
            <a:r>
              <a:rPr lang="en-US" sz="2800" dirty="0" smtClean="0"/>
              <a:t>Android đa dạng phân cấp, nhà sản xuất, mã nguồn mở…</a:t>
            </a:r>
          </a:p>
          <a:p>
            <a:r>
              <a:rPr lang="en-US" sz="2800" dirty="0" smtClean="0"/>
              <a:t>App Store thu phí khoảng 200$ trong khi Play Store chỉ 25$</a:t>
            </a:r>
          </a:p>
          <a:p>
            <a:r>
              <a:rPr lang="en-US" sz="2800" dirty="0" smtClean="0"/>
              <a:t>App Store phê duyệt khắt khe</a:t>
            </a:r>
          </a:p>
          <a:p>
            <a:r>
              <a:rPr lang="en-US" sz="2800" dirty="0" smtClean="0"/>
              <a:t>Số lượng người dùng Android vượt trội hơn iOS</a:t>
            </a:r>
          </a:p>
          <a:p>
            <a:endParaRPr lang="en-US" b="1" dirty="0" smtClean="0"/>
          </a:p>
          <a:p>
            <a:endParaRPr lang="en-US" b="1" dirty="0" smtClean="0"/>
          </a:p>
          <a:p>
            <a:pPr marL="0" indent="0">
              <a:buNone/>
            </a:pPr>
            <a:endParaRPr lang="en-US" b="1" dirty="0" smtClean="0"/>
          </a:p>
        </p:txBody>
      </p:sp>
    </p:spTree>
    <p:extLst>
      <p:ext uri="{BB962C8B-B14F-4D97-AF65-F5344CB8AC3E}">
        <p14:creationId xmlns:p14="http://schemas.microsoft.com/office/powerpoint/2010/main" val="3162050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fade">
                                      <p:cBhvr>
                                        <p:cTn id="27" dur="500"/>
                                        <p:tgtEl>
                                          <p:spTgt spid="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fade">
                                      <p:cBhvr>
                                        <p:cTn id="32"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Clr>
                <a:srgbClr val="C00000"/>
              </a:buClr>
              <a:buFont typeface="+mj-lt"/>
              <a:buAutoNum type="romanUcPeriod" startAt="3"/>
            </a:pPr>
            <a:r>
              <a:rPr lang="en-US" b="1" dirty="0"/>
              <a:t>Giải pháp công nghệ cho Mobile-Learning</a:t>
            </a:r>
          </a:p>
        </p:txBody>
      </p:sp>
      <p:sp>
        <p:nvSpPr>
          <p:cNvPr id="4" name="Date Placeholder 3"/>
          <p:cNvSpPr>
            <a:spLocks noGrp="1"/>
          </p:cNvSpPr>
          <p:nvPr>
            <p:ph type="dt" sz="half" idx="10"/>
          </p:nvPr>
        </p:nvSpPr>
        <p:spPr/>
        <p:txBody>
          <a:bodyPr/>
          <a:lstStyle/>
          <a:p>
            <a:fld id="{9F05D569-69AA-4D24-8124-3DD6E3F42B97}" type="datetime1">
              <a:rPr lang="en-US" smtClean="0"/>
              <a:t>6/4/2020</a:t>
            </a:fld>
            <a:endParaRPr lang="en-US"/>
          </a:p>
        </p:txBody>
      </p:sp>
      <p:sp>
        <p:nvSpPr>
          <p:cNvPr id="5" name="Slide Number Placeholder 4"/>
          <p:cNvSpPr>
            <a:spLocks noGrp="1"/>
          </p:cNvSpPr>
          <p:nvPr>
            <p:ph type="sldNum" sz="quarter" idx="12"/>
          </p:nvPr>
        </p:nvSpPr>
        <p:spPr/>
        <p:txBody>
          <a:bodyPr/>
          <a:lstStyle/>
          <a:p>
            <a:fld id="{4D6D33AE-CD2F-442B-AC23-82F180BFF515}" type="slidenum">
              <a:rPr lang="en-US" smtClean="0"/>
              <a:t>28</a:t>
            </a:fld>
            <a:endParaRPr lang="en-US"/>
          </a:p>
        </p:txBody>
      </p:sp>
      <p:sp>
        <p:nvSpPr>
          <p:cNvPr id="10" name="Content Placeholder 2"/>
          <p:cNvSpPr>
            <a:spLocks noGrp="1"/>
          </p:cNvSpPr>
          <p:nvPr>
            <p:ph idx="1"/>
          </p:nvPr>
        </p:nvSpPr>
        <p:spPr>
          <a:xfrm>
            <a:off x="1451578" y="2015733"/>
            <a:ext cx="9603275" cy="3296496"/>
          </a:xfrm>
        </p:spPr>
        <p:txBody>
          <a:bodyPr>
            <a:normAutofit lnSpcReduction="10000"/>
          </a:bodyPr>
          <a:lstStyle/>
          <a:p>
            <a:pPr marL="457200" indent="-457200">
              <a:buFont typeface="+mj-lt"/>
              <a:buAutoNum type="arabicPeriod" startAt="6"/>
            </a:pPr>
            <a:r>
              <a:rPr lang="en-US" sz="3600" b="1" dirty="0" smtClean="0"/>
              <a:t>Kết luận</a:t>
            </a:r>
          </a:p>
          <a:p>
            <a:pPr marL="0" indent="0" algn="just">
              <a:buNone/>
            </a:pPr>
            <a:r>
              <a:rPr lang="en-US" sz="3600" b="1" dirty="0" smtClean="0">
                <a:solidFill>
                  <a:srgbClr val="C00000"/>
                </a:solidFill>
                <a:sym typeface="Wingdings" panose="05000000000000000000" pitchFamily="2" charset="2"/>
              </a:rPr>
              <a:t> </a:t>
            </a:r>
            <a:r>
              <a:rPr lang="en-US" sz="3600" dirty="0" smtClean="0"/>
              <a:t>Như </a:t>
            </a:r>
            <a:r>
              <a:rPr lang="en-US" sz="3600" dirty="0"/>
              <a:t>vậy nếu chọn hệ điều hành Android thì cơ hội tiếp cận được nhiều đối tượng người sử dụng sẽ cao hơn đồng thời sẽ tiết kiệm được chi phí phát triển và vận hành.</a:t>
            </a:r>
            <a:endParaRPr lang="en-US" sz="3600" b="1" dirty="0" smtClean="0"/>
          </a:p>
          <a:p>
            <a:endParaRPr lang="en-US" b="1" dirty="0" smtClean="0"/>
          </a:p>
          <a:p>
            <a:pPr marL="0" indent="0">
              <a:buNone/>
            </a:pPr>
            <a:endParaRPr lang="en-US" b="1" dirty="0" smtClean="0"/>
          </a:p>
        </p:txBody>
      </p:sp>
    </p:spTree>
    <p:extLst>
      <p:ext uri="{BB962C8B-B14F-4D97-AF65-F5344CB8AC3E}">
        <p14:creationId xmlns:p14="http://schemas.microsoft.com/office/powerpoint/2010/main" val="1593045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chor="ctr" anchorCtr="0">
            <a:noAutofit/>
          </a:bodyPr>
          <a:lstStyle/>
          <a:p>
            <a:pPr marL="857250" indent="-857250" algn="ctr">
              <a:buFont typeface="+mj-lt"/>
              <a:buAutoNum type="romanUcPeriod" startAt="4"/>
            </a:pPr>
            <a:r>
              <a:rPr lang="en-US" sz="4400" b="1" dirty="0"/>
              <a:t>Xây dựng ứng dụng luyện thi IC3 trên nền tảng Android</a:t>
            </a:r>
            <a:endParaRPr lang="en-US" sz="4000" b="1" dirty="0"/>
          </a:p>
        </p:txBody>
      </p:sp>
      <p:sp>
        <p:nvSpPr>
          <p:cNvPr id="4" name="Date Placeholder 3"/>
          <p:cNvSpPr>
            <a:spLocks noGrp="1"/>
          </p:cNvSpPr>
          <p:nvPr>
            <p:ph type="dt" sz="half" idx="10"/>
          </p:nvPr>
        </p:nvSpPr>
        <p:spPr/>
        <p:txBody>
          <a:bodyPr/>
          <a:lstStyle/>
          <a:p>
            <a:fld id="{F9F059CF-0B2F-4ED5-A168-810196018C27}" type="datetime1">
              <a:rPr lang="en-US" smtClean="0"/>
              <a:t>6/4/2020</a:t>
            </a:fld>
            <a:endParaRPr lang="en-US"/>
          </a:p>
        </p:txBody>
      </p:sp>
      <p:sp>
        <p:nvSpPr>
          <p:cNvPr id="5" name="Slide Number Placeholder 4"/>
          <p:cNvSpPr>
            <a:spLocks noGrp="1"/>
          </p:cNvSpPr>
          <p:nvPr>
            <p:ph type="sldNum" sz="quarter" idx="12"/>
          </p:nvPr>
        </p:nvSpPr>
        <p:spPr/>
        <p:txBody>
          <a:bodyPr/>
          <a:lstStyle/>
          <a:p>
            <a:fld id="{4D6D33AE-CD2F-442B-AC23-82F180BFF515}" type="slidenum">
              <a:rPr lang="en-US" smtClean="0"/>
              <a:t>29</a:t>
            </a:fld>
            <a:endParaRPr lang="en-US" dirty="0"/>
          </a:p>
        </p:txBody>
      </p:sp>
    </p:spTree>
    <p:extLst>
      <p:ext uri="{BB962C8B-B14F-4D97-AF65-F5344CB8AC3E}">
        <p14:creationId xmlns:p14="http://schemas.microsoft.com/office/powerpoint/2010/main" val="36447027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chor="ctr" anchorCtr="0">
            <a:normAutofit/>
          </a:bodyPr>
          <a:lstStyle/>
          <a:p>
            <a:pPr marL="514350" indent="-514350" algn="ctr">
              <a:buFont typeface="+mj-lt"/>
              <a:buAutoNum type="romanUcPeriod"/>
            </a:pPr>
            <a:r>
              <a:rPr lang="en-US" sz="6800" b="1" dirty="0" smtClean="0"/>
              <a:t>Giới thiệu chung</a:t>
            </a:r>
            <a:endParaRPr lang="en-US" sz="6800" b="1" dirty="0"/>
          </a:p>
        </p:txBody>
      </p:sp>
      <p:sp>
        <p:nvSpPr>
          <p:cNvPr id="4" name="Date Placeholder 3"/>
          <p:cNvSpPr>
            <a:spLocks noGrp="1"/>
          </p:cNvSpPr>
          <p:nvPr>
            <p:ph type="dt" sz="half" idx="10"/>
          </p:nvPr>
        </p:nvSpPr>
        <p:spPr/>
        <p:txBody>
          <a:bodyPr/>
          <a:lstStyle/>
          <a:p>
            <a:fld id="{F9F059CF-0B2F-4ED5-A168-810196018C27}" type="datetime1">
              <a:rPr lang="en-US" smtClean="0"/>
              <a:t>6/4/2020</a:t>
            </a:fld>
            <a:endParaRPr lang="en-US"/>
          </a:p>
        </p:txBody>
      </p:sp>
      <p:sp>
        <p:nvSpPr>
          <p:cNvPr id="5" name="Slide Number Placeholder 4"/>
          <p:cNvSpPr>
            <a:spLocks noGrp="1"/>
          </p:cNvSpPr>
          <p:nvPr>
            <p:ph type="sldNum" sz="quarter" idx="12"/>
          </p:nvPr>
        </p:nvSpPr>
        <p:spPr/>
        <p:txBody>
          <a:bodyPr/>
          <a:lstStyle/>
          <a:p>
            <a:fld id="{4D6D33AE-CD2F-442B-AC23-82F180BFF515}" type="slidenum">
              <a:rPr lang="en-US" smtClean="0"/>
              <a:t>3</a:t>
            </a:fld>
            <a:endParaRPr lang="en-US" dirty="0"/>
          </a:p>
        </p:txBody>
      </p:sp>
    </p:spTree>
    <p:extLst>
      <p:ext uri="{BB962C8B-B14F-4D97-AF65-F5344CB8AC3E}">
        <p14:creationId xmlns:p14="http://schemas.microsoft.com/office/powerpoint/2010/main" val="33011565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Clr>
                <a:srgbClr val="C00000"/>
              </a:buClr>
              <a:buFont typeface="+mj-lt"/>
              <a:buAutoNum type="romanUcPeriod" startAt="4"/>
            </a:pPr>
            <a:r>
              <a:rPr lang="en-US" b="1" dirty="0"/>
              <a:t>Xây dựng ứng dụng luyện thi IC3 trên nền tảng Android</a:t>
            </a:r>
          </a:p>
        </p:txBody>
      </p:sp>
      <p:sp>
        <p:nvSpPr>
          <p:cNvPr id="4" name="Date Placeholder 3"/>
          <p:cNvSpPr>
            <a:spLocks noGrp="1"/>
          </p:cNvSpPr>
          <p:nvPr>
            <p:ph type="dt" sz="half" idx="10"/>
          </p:nvPr>
        </p:nvSpPr>
        <p:spPr/>
        <p:txBody>
          <a:bodyPr/>
          <a:lstStyle/>
          <a:p>
            <a:fld id="{9F05D569-69AA-4D24-8124-3DD6E3F42B97}" type="datetime1">
              <a:rPr lang="en-US" smtClean="0"/>
              <a:t>6/4/2020</a:t>
            </a:fld>
            <a:endParaRPr lang="en-US"/>
          </a:p>
        </p:txBody>
      </p:sp>
      <p:sp>
        <p:nvSpPr>
          <p:cNvPr id="5" name="Slide Number Placeholder 4"/>
          <p:cNvSpPr>
            <a:spLocks noGrp="1"/>
          </p:cNvSpPr>
          <p:nvPr>
            <p:ph type="sldNum" sz="quarter" idx="12"/>
          </p:nvPr>
        </p:nvSpPr>
        <p:spPr/>
        <p:txBody>
          <a:bodyPr/>
          <a:lstStyle/>
          <a:p>
            <a:fld id="{4D6D33AE-CD2F-442B-AC23-82F180BFF515}" type="slidenum">
              <a:rPr lang="en-US" smtClean="0"/>
              <a:t>30</a:t>
            </a:fld>
            <a:endParaRPr lang="en-US"/>
          </a:p>
        </p:txBody>
      </p:sp>
      <p:sp>
        <p:nvSpPr>
          <p:cNvPr id="10" name="Content Placeholder 2"/>
          <p:cNvSpPr>
            <a:spLocks noGrp="1"/>
          </p:cNvSpPr>
          <p:nvPr>
            <p:ph idx="1"/>
          </p:nvPr>
        </p:nvSpPr>
        <p:spPr>
          <a:xfrm>
            <a:off x="1451578" y="2015733"/>
            <a:ext cx="9603275" cy="3296496"/>
          </a:xfrm>
        </p:spPr>
        <p:txBody>
          <a:bodyPr>
            <a:normAutofit/>
          </a:bodyPr>
          <a:lstStyle/>
          <a:p>
            <a:pPr marL="457200" indent="-457200">
              <a:buFont typeface="+mj-lt"/>
              <a:buAutoNum type="arabicPeriod"/>
            </a:pPr>
            <a:r>
              <a:rPr lang="en-US" b="1" dirty="0" smtClean="0"/>
              <a:t>Cấu trúc bài thi IC3</a:t>
            </a:r>
          </a:p>
          <a:p>
            <a:pPr marL="0" indent="0">
              <a:buNone/>
            </a:pPr>
            <a:endParaRPr lang="en-US" b="1" dirty="0" smtClean="0"/>
          </a:p>
          <a:p>
            <a:pPr marL="0" indent="0" algn="just">
              <a:buNone/>
            </a:pPr>
            <a:endParaRPr lang="en-US" b="1" dirty="0" smtClean="0"/>
          </a:p>
          <a:p>
            <a:pPr marL="0" indent="0">
              <a:buNone/>
            </a:pPr>
            <a:endParaRPr lang="en-US" b="1" dirty="0" smtClean="0"/>
          </a:p>
        </p:txBody>
      </p:sp>
      <p:graphicFrame>
        <p:nvGraphicFramePr>
          <p:cNvPr id="3" name="Table 2"/>
          <p:cNvGraphicFramePr>
            <a:graphicFrameLocks noGrp="1"/>
          </p:cNvGraphicFramePr>
          <p:nvPr>
            <p:extLst>
              <p:ext uri="{D42A27DB-BD31-4B8C-83A1-F6EECF244321}">
                <p14:modId xmlns:p14="http://schemas.microsoft.com/office/powerpoint/2010/main" val="1800505505"/>
              </p:ext>
            </p:extLst>
          </p:nvPr>
        </p:nvGraphicFramePr>
        <p:xfrm>
          <a:off x="1655899" y="2582828"/>
          <a:ext cx="9398955" cy="2065253"/>
        </p:xfrm>
        <a:graphic>
          <a:graphicData uri="http://schemas.openxmlformats.org/drawingml/2006/table">
            <a:tbl>
              <a:tblPr firstRow="1" firstCol="1" bandRow="1">
                <a:tableStyleId>{5C22544A-7EE6-4342-B048-85BDC9FD1C3A}</a:tableStyleId>
              </a:tblPr>
              <a:tblGrid>
                <a:gridCol w="2678588">
                  <a:extLst>
                    <a:ext uri="{9D8B030D-6E8A-4147-A177-3AD203B41FA5}">
                      <a16:colId xmlns:a16="http://schemas.microsoft.com/office/drawing/2014/main" val="34784854"/>
                    </a:ext>
                  </a:extLst>
                </a:gridCol>
                <a:gridCol w="1415142">
                  <a:extLst>
                    <a:ext uri="{9D8B030D-6E8A-4147-A177-3AD203B41FA5}">
                      <a16:colId xmlns:a16="http://schemas.microsoft.com/office/drawing/2014/main" val="4123324760"/>
                    </a:ext>
                  </a:extLst>
                </a:gridCol>
                <a:gridCol w="2067645">
                  <a:extLst>
                    <a:ext uri="{9D8B030D-6E8A-4147-A177-3AD203B41FA5}">
                      <a16:colId xmlns:a16="http://schemas.microsoft.com/office/drawing/2014/main" val="1995975193"/>
                    </a:ext>
                  </a:extLst>
                </a:gridCol>
                <a:gridCol w="1618790">
                  <a:extLst>
                    <a:ext uri="{9D8B030D-6E8A-4147-A177-3AD203B41FA5}">
                      <a16:colId xmlns:a16="http://schemas.microsoft.com/office/drawing/2014/main" val="1530416868"/>
                    </a:ext>
                  </a:extLst>
                </a:gridCol>
                <a:gridCol w="1618790">
                  <a:extLst>
                    <a:ext uri="{9D8B030D-6E8A-4147-A177-3AD203B41FA5}">
                      <a16:colId xmlns:a16="http://schemas.microsoft.com/office/drawing/2014/main" val="840150851"/>
                    </a:ext>
                  </a:extLst>
                </a:gridCol>
              </a:tblGrid>
              <a:tr h="479727">
                <a:tc>
                  <a:txBody>
                    <a:bodyPr/>
                    <a:lstStyle/>
                    <a:p>
                      <a:pPr marL="0" marR="0" algn="ctr">
                        <a:lnSpc>
                          <a:spcPct val="115000"/>
                        </a:lnSpc>
                        <a:spcBef>
                          <a:spcPts val="0"/>
                        </a:spcBef>
                        <a:spcAft>
                          <a:spcPts val="0"/>
                        </a:spcAft>
                      </a:pPr>
                      <a:r>
                        <a:rPr lang="en-US" sz="1800" b="1" dirty="0">
                          <a:effectLst/>
                        </a:rPr>
                        <a:t>ND THI</a:t>
                      </a:r>
                      <a:endPar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ts val="1560"/>
                        </a:lnSpc>
                        <a:spcBef>
                          <a:spcPts val="0"/>
                        </a:spcBef>
                        <a:spcAft>
                          <a:spcPts val="0"/>
                        </a:spcAft>
                      </a:pPr>
                      <a:r>
                        <a:rPr lang="en-US" sz="1800" b="1" dirty="0">
                          <a:effectLst/>
                        </a:rPr>
                        <a:t>CÂU HỎI</a:t>
                      </a:r>
                      <a:endPar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ts val="1560"/>
                        </a:lnSpc>
                        <a:spcBef>
                          <a:spcPts val="0"/>
                        </a:spcBef>
                        <a:spcAft>
                          <a:spcPts val="0"/>
                        </a:spcAft>
                      </a:pPr>
                      <a:r>
                        <a:rPr lang="en-US" sz="1800" b="1" dirty="0">
                          <a:effectLst/>
                        </a:rPr>
                        <a:t>THỜI GIAN</a:t>
                      </a:r>
                      <a:endPar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ts val="1560"/>
                        </a:lnSpc>
                        <a:spcBef>
                          <a:spcPts val="0"/>
                        </a:spcBef>
                        <a:spcAft>
                          <a:spcPts val="0"/>
                        </a:spcAft>
                      </a:pPr>
                      <a:r>
                        <a:rPr lang="en-US" sz="1800" b="1" dirty="0">
                          <a:effectLst/>
                        </a:rPr>
                        <a:t>ĐIỂM TỐI ĐA</a:t>
                      </a:r>
                      <a:endPar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ts val="1560"/>
                        </a:lnSpc>
                        <a:spcBef>
                          <a:spcPts val="0"/>
                        </a:spcBef>
                        <a:spcAft>
                          <a:spcPts val="0"/>
                        </a:spcAft>
                      </a:pPr>
                      <a:r>
                        <a:rPr lang="en-US" sz="1800" b="1" dirty="0">
                          <a:effectLst/>
                        </a:rPr>
                        <a:t>ĐIỂM ĐẠT</a:t>
                      </a:r>
                      <a:endPar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412245301"/>
                  </a:ext>
                </a:extLst>
              </a:tr>
              <a:tr h="542794">
                <a:tc>
                  <a:txBody>
                    <a:bodyPr/>
                    <a:lstStyle/>
                    <a:p>
                      <a:pPr marL="0" marR="0" algn="ctr">
                        <a:lnSpc>
                          <a:spcPts val="1560"/>
                        </a:lnSpc>
                        <a:spcBef>
                          <a:spcPts val="0"/>
                        </a:spcBef>
                        <a:spcAft>
                          <a:spcPts val="600"/>
                        </a:spcAft>
                      </a:pPr>
                      <a:r>
                        <a:rPr lang="en-US" sz="1800" b="1" dirty="0">
                          <a:effectLst/>
                        </a:rPr>
                        <a:t>Máy tính căn bản</a:t>
                      </a:r>
                      <a:endPar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ts val="1560"/>
                        </a:lnSpc>
                        <a:spcBef>
                          <a:spcPts val="0"/>
                        </a:spcBef>
                        <a:spcAft>
                          <a:spcPts val="600"/>
                        </a:spcAft>
                      </a:pPr>
                      <a:r>
                        <a:rPr lang="en-US" sz="2200" b="0" dirty="0">
                          <a:effectLst/>
                        </a:rPr>
                        <a:t>50</a:t>
                      </a:r>
                      <a:endParaRPr lang="en-US" sz="22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ts val="1560"/>
                        </a:lnSpc>
                        <a:spcBef>
                          <a:spcPts val="0"/>
                        </a:spcBef>
                        <a:spcAft>
                          <a:spcPts val="600"/>
                        </a:spcAft>
                      </a:pPr>
                      <a:r>
                        <a:rPr lang="en-US" sz="2200" b="0" dirty="0" smtClean="0">
                          <a:effectLst/>
                        </a:rPr>
                        <a:t>60 </a:t>
                      </a:r>
                      <a:r>
                        <a:rPr lang="en-US" sz="2200" b="0" dirty="0">
                          <a:effectLst/>
                        </a:rPr>
                        <a:t>phút</a:t>
                      </a:r>
                      <a:endParaRPr lang="en-US" sz="22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ts val="1560"/>
                        </a:lnSpc>
                        <a:spcBef>
                          <a:spcPts val="0"/>
                        </a:spcBef>
                        <a:spcAft>
                          <a:spcPts val="600"/>
                        </a:spcAft>
                      </a:pPr>
                      <a:r>
                        <a:rPr lang="en-US" sz="2200" b="0">
                          <a:effectLst/>
                        </a:rPr>
                        <a:t>1000</a:t>
                      </a:r>
                      <a:endParaRPr lang="en-US" sz="22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ts val="1560"/>
                        </a:lnSpc>
                        <a:spcBef>
                          <a:spcPts val="0"/>
                        </a:spcBef>
                        <a:spcAft>
                          <a:spcPts val="600"/>
                        </a:spcAft>
                      </a:pPr>
                      <a:r>
                        <a:rPr lang="en-US" sz="2200" b="0">
                          <a:effectLst/>
                        </a:rPr>
                        <a:t>650</a:t>
                      </a:r>
                      <a:endParaRPr lang="en-US" sz="22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851146031"/>
                  </a:ext>
                </a:extLst>
              </a:tr>
              <a:tr h="563005">
                <a:tc>
                  <a:txBody>
                    <a:bodyPr/>
                    <a:lstStyle/>
                    <a:p>
                      <a:pPr marL="0" marR="0" algn="ctr">
                        <a:lnSpc>
                          <a:spcPts val="1560"/>
                        </a:lnSpc>
                        <a:spcBef>
                          <a:spcPts val="0"/>
                        </a:spcBef>
                        <a:spcAft>
                          <a:spcPts val="600"/>
                        </a:spcAft>
                      </a:pPr>
                      <a:r>
                        <a:rPr lang="en-US" sz="1800" b="1" dirty="0">
                          <a:effectLst/>
                        </a:rPr>
                        <a:t>Các ứng dụng chính</a:t>
                      </a:r>
                      <a:endPar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ts val="1560"/>
                        </a:lnSpc>
                        <a:spcBef>
                          <a:spcPts val="0"/>
                        </a:spcBef>
                        <a:spcAft>
                          <a:spcPts val="600"/>
                        </a:spcAft>
                      </a:pPr>
                      <a:r>
                        <a:rPr lang="en-US" sz="2200" b="0" dirty="0">
                          <a:effectLst/>
                        </a:rPr>
                        <a:t>50</a:t>
                      </a:r>
                      <a:endParaRPr lang="en-US" sz="22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ts val="1560"/>
                        </a:lnSpc>
                        <a:spcBef>
                          <a:spcPts val="0"/>
                        </a:spcBef>
                        <a:spcAft>
                          <a:spcPts val="600"/>
                        </a:spcAft>
                      </a:pPr>
                      <a:r>
                        <a:rPr lang="en-US" sz="2200" b="0" dirty="0" smtClean="0">
                          <a:effectLst/>
                        </a:rPr>
                        <a:t>60 </a:t>
                      </a:r>
                      <a:r>
                        <a:rPr lang="en-US" sz="2200" b="0" dirty="0">
                          <a:effectLst/>
                        </a:rPr>
                        <a:t>phút</a:t>
                      </a:r>
                      <a:endParaRPr lang="en-US" sz="22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ts val="1560"/>
                        </a:lnSpc>
                        <a:spcBef>
                          <a:spcPts val="0"/>
                        </a:spcBef>
                        <a:spcAft>
                          <a:spcPts val="600"/>
                        </a:spcAft>
                      </a:pPr>
                      <a:r>
                        <a:rPr lang="en-US" sz="2200" b="0" dirty="0">
                          <a:effectLst/>
                        </a:rPr>
                        <a:t>1000</a:t>
                      </a:r>
                      <a:endParaRPr lang="en-US" sz="22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ts val="1560"/>
                        </a:lnSpc>
                        <a:spcBef>
                          <a:spcPts val="0"/>
                        </a:spcBef>
                        <a:spcAft>
                          <a:spcPts val="600"/>
                        </a:spcAft>
                      </a:pPr>
                      <a:r>
                        <a:rPr lang="en-US" sz="2200" b="0" dirty="0">
                          <a:effectLst/>
                        </a:rPr>
                        <a:t>650</a:t>
                      </a:r>
                      <a:endParaRPr lang="en-US" sz="22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538574860"/>
                  </a:ext>
                </a:extLst>
              </a:tr>
              <a:tr h="479727">
                <a:tc>
                  <a:txBody>
                    <a:bodyPr/>
                    <a:lstStyle/>
                    <a:p>
                      <a:pPr marL="0" marR="0" algn="ctr">
                        <a:lnSpc>
                          <a:spcPts val="1560"/>
                        </a:lnSpc>
                        <a:spcBef>
                          <a:spcPts val="0"/>
                        </a:spcBef>
                        <a:spcAft>
                          <a:spcPts val="600"/>
                        </a:spcAft>
                      </a:pPr>
                      <a:r>
                        <a:rPr lang="en-US" sz="1800" b="1" dirty="0">
                          <a:effectLst/>
                        </a:rPr>
                        <a:t>Cuộc sống trực tuyến</a:t>
                      </a:r>
                      <a:endPar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ts val="1560"/>
                        </a:lnSpc>
                        <a:spcBef>
                          <a:spcPts val="0"/>
                        </a:spcBef>
                        <a:spcAft>
                          <a:spcPts val="600"/>
                        </a:spcAft>
                      </a:pPr>
                      <a:r>
                        <a:rPr lang="en-US" sz="2200" b="0">
                          <a:effectLst/>
                        </a:rPr>
                        <a:t>50</a:t>
                      </a:r>
                      <a:endParaRPr lang="en-US" sz="22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ts val="1560"/>
                        </a:lnSpc>
                        <a:spcBef>
                          <a:spcPts val="0"/>
                        </a:spcBef>
                        <a:spcAft>
                          <a:spcPts val="600"/>
                        </a:spcAft>
                      </a:pPr>
                      <a:r>
                        <a:rPr lang="en-US" sz="2200" b="0" dirty="0" smtClean="0">
                          <a:effectLst/>
                        </a:rPr>
                        <a:t>60 </a:t>
                      </a:r>
                      <a:r>
                        <a:rPr lang="en-US" sz="2200" b="0" dirty="0">
                          <a:effectLst/>
                        </a:rPr>
                        <a:t>phút</a:t>
                      </a:r>
                      <a:endParaRPr lang="en-US" sz="22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ts val="1560"/>
                        </a:lnSpc>
                        <a:spcBef>
                          <a:spcPts val="0"/>
                        </a:spcBef>
                        <a:spcAft>
                          <a:spcPts val="600"/>
                        </a:spcAft>
                      </a:pPr>
                      <a:r>
                        <a:rPr lang="en-US" sz="2200" b="0" dirty="0">
                          <a:effectLst/>
                        </a:rPr>
                        <a:t>1000</a:t>
                      </a:r>
                      <a:endParaRPr lang="en-US" sz="22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ts val="1560"/>
                        </a:lnSpc>
                        <a:spcBef>
                          <a:spcPts val="0"/>
                        </a:spcBef>
                        <a:spcAft>
                          <a:spcPts val="600"/>
                        </a:spcAft>
                      </a:pPr>
                      <a:r>
                        <a:rPr lang="en-US" sz="2200" b="0" dirty="0">
                          <a:effectLst/>
                        </a:rPr>
                        <a:t>650</a:t>
                      </a:r>
                      <a:endParaRPr lang="en-US" sz="22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743905517"/>
                  </a:ext>
                </a:extLst>
              </a:tr>
            </a:tbl>
          </a:graphicData>
        </a:graphic>
      </p:graphicFrame>
      <p:sp>
        <p:nvSpPr>
          <p:cNvPr id="7" name="TextBox 6"/>
          <p:cNvSpPr txBox="1"/>
          <p:nvPr/>
        </p:nvSpPr>
        <p:spPr>
          <a:xfrm>
            <a:off x="1655899" y="4720973"/>
            <a:ext cx="9398954" cy="369332"/>
          </a:xfrm>
          <a:prstGeom prst="rect">
            <a:avLst/>
          </a:prstGeom>
          <a:noFill/>
        </p:spPr>
        <p:txBody>
          <a:bodyPr wrap="square" rtlCol="0">
            <a:spAutoFit/>
          </a:bodyPr>
          <a:lstStyle/>
          <a:p>
            <a:pPr algn="ctr"/>
            <a:r>
              <a:rPr lang="en-US" i="1" dirty="0" smtClean="0"/>
              <a:t>Bảng 4.1: Cấu trúc bài thi IC3</a:t>
            </a:r>
          </a:p>
        </p:txBody>
      </p:sp>
    </p:spTree>
    <p:extLst>
      <p:ext uri="{BB962C8B-B14F-4D97-AF65-F5344CB8AC3E}">
        <p14:creationId xmlns:p14="http://schemas.microsoft.com/office/powerpoint/2010/main" val="3516502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Clr>
                <a:srgbClr val="C00000"/>
              </a:buClr>
              <a:buFont typeface="+mj-lt"/>
              <a:buAutoNum type="romanUcPeriod" startAt="4"/>
            </a:pPr>
            <a:r>
              <a:rPr lang="en-US" b="1" dirty="0"/>
              <a:t>Xây dựng ứng dụng luyện thi IC3 trên nền tảng Android</a:t>
            </a:r>
          </a:p>
        </p:txBody>
      </p:sp>
      <p:sp>
        <p:nvSpPr>
          <p:cNvPr id="4" name="Date Placeholder 3"/>
          <p:cNvSpPr>
            <a:spLocks noGrp="1"/>
          </p:cNvSpPr>
          <p:nvPr>
            <p:ph type="dt" sz="half" idx="10"/>
          </p:nvPr>
        </p:nvSpPr>
        <p:spPr/>
        <p:txBody>
          <a:bodyPr/>
          <a:lstStyle/>
          <a:p>
            <a:fld id="{9F05D569-69AA-4D24-8124-3DD6E3F42B97}" type="datetime1">
              <a:rPr lang="en-US" smtClean="0"/>
              <a:t>6/4/2020</a:t>
            </a:fld>
            <a:endParaRPr lang="en-US"/>
          </a:p>
        </p:txBody>
      </p:sp>
      <p:sp>
        <p:nvSpPr>
          <p:cNvPr id="5" name="Slide Number Placeholder 4"/>
          <p:cNvSpPr>
            <a:spLocks noGrp="1"/>
          </p:cNvSpPr>
          <p:nvPr>
            <p:ph type="sldNum" sz="quarter" idx="12"/>
          </p:nvPr>
        </p:nvSpPr>
        <p:spPr/>
        <p:txBody>
          <a:bodyPr/>
          <a:lstStyle/>
          <a:p>
            <a:fld id="{4D6D33AE-CD2F-442B-AC23-82F180BFF515}" type="slidenum">
              <a:rPr lang="en-US" smtClean="0"/>
              <a:t>31</a:t>
            </a:fld>
            <a:endParaRPr lang="en-US"/>
          </a:p>
        </p:txBody>
      </p:sp>
      <p:sp>
        <p:nvSpPr>
          <p:cNvPr id="10" name="Content Placeholder 2"/>
          <p:cNvSpPr>
            <a:spLocks noGrp="1"/>
          </p:cNvSpPr>
          <p:nvPr>
            <p:ph idx="1"/>
          </p:nvPr>
        </p:nvSpPr>
        <p:spPr>
          <a:xfrm>
            <a:off x="1451578" y="2015733"/>
            <a:ext cx="9603275" cy="3296496"/>
          </a:xfrm>
        </p:spPr>
        <p:txBody>
          <a:bodyPr>
            <a:normAutofit/>
          </a:bodyPr>
          <a:lstStyle/>
          <a:p>
            <a:pPr marL="457200" indent="-457200">
              <a:buFont typeface="+mj-lt"/>
              <a:buAutoNum type="arabicPeriod" startAt="2"/>
            </a:pPr>
            <a:r>
              <a:rPr lang="en-US" b="1" dirty="0" smtClean="0"/>
              <a:t>Biểu đồ ca sử dụng</a:t>
            </a:r>
          </a:p>
          <a:p>
            <a:pPr marL="0" indent="0">
              <a:buNone/>
            </a:pPr>
            <a:endParaRPr lang="en-US" b="1" dirty="0" smtClean="0"/>
          </a:p>
          <a:p>
            <a:pPr marL="0" indent="0" algn="just">
              <a:buNone/>
            </a:pPr>
            <a:endParaRPr lang="en-US" b="1" dirty="0" smtClean="0"/>
          </a:p>
          <a:p>
            <a:pPr marL="0" indent="0">
              <a:buNone/>
            </a:pPr>
            <a:endParaRPr lang="en-US" b="1" dirty="0" smtClean="0"/>
          </a:p>
        </p:txBody>
      </p:sp>
      <p:sp>
        <p:nvSpPr>
          <p:cNvPr id="7" name="TextBox 6"/>
          <p:cNvSpPr txBox="1"/>
          <p:nvPr/>
        </p:nvSpPr>
        <p:spPr>
          <a:xfrm>
            <a:off x="3744688" y="5637072"/>
            <a:ext cx="6879770" cy="369332"/>
          </a:xfrm>
          <a:prstGeom prst="rect">
            <a:avLst/>
          </a:prstGeom>
          <a:noFill/>
        </p:spPr>
        <p:txBody>
          <a:bodyPr wrap="square" rtlCol="0">
            <a:spAutoFit/>
          </a:bodyPr>
          <a:lstStyle/>
          <a:p>
            <a:pPr algn="ctr"/>
            <a:r>
              <a:rPr lang="en-US" i="1" dirty="0" smtClean="0"/>
              <a:t>Hình 4.1: </a:t>
            </a:r>
            <a:r>
              <a:rPr lang="en-US" i="1" dirty="0"/>
              <a:t>Biểu đồ </a:t>
            </a:r>
            <a:r>
              <a:rPr lang="en-US" i="1" dirty="0" smtClean="0"/>
              <a:t>ca sử dụng </a:t>
            </a:r>
            <a:r>
              <a:rPr lang="en-US" i="1" dirty="0"/>
              <a:t>cho nhóm chức năng Làm bài thi</a:t>
            </a:r>
            <a:endParaRPr lang="en-US" i="1" dirty="0" smtClean="0"/>
          </a:p>
        </p:txBody>
      </p:sp>
      <p:pic>
        <p:nvPicPr>
          <p:cNvPr id="9" name="Picture 8"/>
          <p:cNvPicPr/>
          <p:nvPr/>
        </p:nvPicPr>
        <p:blipFill>
          <a:blip r:embed="rId2" cstate="print">
            <a:extLst>
              <a:ext uri="{28A0092B-C50C-407E-A947-70E740481C1C}">
                <a14:useLocalDpi xmlns:a14="http://schemas.microsoft.com/office/drawing/2010/main" val="0"/>
              </a:ext>
            </a:extLst>
          </a:blip>
          <a:stretch>
            <a:fillRect/>
          </a:stretch>
        </p:blipFill>
        <p:spPr>
          <a:xfrm>
            <a:off x="4711338" y="1951428"/>
            <a:ext cx="5399314" cy="374401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70724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Clr>
                <a:srgbClr val="C00000"/>
              </a:buClr>
              <a:buFont typeface="+mj-lt"/>
              <a:buAutoNum type="romanUcPeriod" startAt="4"/>
            </a:pPr>
            <a:r>
              <a:rPr lang="en-US" b="1" dirty="0"/>
              <a:t>Xây dựng ứng dụng luyện thi IC3 trên nền tảng Android</a:t>
            </a:r>
          </a:p>
        </p:txBody>
      </p:sp>
      <p:sp>
        <p:nvSpPr>
          <p:cNvPr id="4" name="Date Placeholder 3"/>
          <p:cNvSpPr>
            <a:spLocks noGrp="1"/>
          </p:cNvSpPr>
          <p:nvPr>
            <p:ph type="dt" sz="half" idx="10"/>
          </p:nvPr>
        </p:nvSpPr>
        <p:spPr/>
        <p:txBody>
          <a:bodyPr/>
          <a:lstStyle/>
          <a:p>
            <a:fld id="{9F05D569-69AA-4D24-8124-3DD6E3F42B97}" type="datetime1">
              <a:rPr lang="en-US" smtClean="0"/>
              <a:t>6/4/2020</a:t>
            </a:fld>
            <a:endParaRPr lang="en-US"/>
          </a:p>
        </p:txBody>
      </p:sp>
      <p:sp>
        <p:nvSpPr>
          <p:cNvPr id="5" name="Slide Number Placeholder 4"/>
          <p:cNvSpPr>
            <a:spLocks noGrp="1"/>
          </p:cNvSpPr>
          <p:nvPr>
            <p:ph type="sldNum" sz="quarter" idx="12"/>
          </p:nvPr>
        </p:nvSpPr>
        <p:spPr/>
        <p:txBody>
          <a:bodyPr/>
          <a:lstStyle/>
          <a:p>
            <a:fld id="{4D6D33AE-CD2F-442B-AC23-82F180BFF515}" type="slidenum">
              <a:rPr lang="en-US" smtClean="0"/>
              <a:t>32</a:t>
            </a:fld>
            <a:endParaRPr lang="en-US"/>
          </a:p>
        </p:txBody>
      </p:sp>
      <p:sp>
        <p:nvSpPr>
          <p:cNvPr id="10" name="Content Placeholder 2"/>
          <p:cNvSpPr>
            <a:spLocks noGrp="1"/>
          </p:cNvSpPr>
          <p:nvPr>
            <p:ph idx="1"/>
          </p:nvPr>
        </p:nvSpPr>
        <p:spPr>
          <a:xfrm>
            <a:off x="1451578" y="2015733"/>
            <a:ext cx="9603275" cy="3296496"/>
          </a:xfrm>
        </p:spPr>
        <p:txBody>
          <a:bodyPr>
            <a:normAutofit/>
          </a:bodyPr>
          <a:lstStyle/>
          <a:p>
            <a:pPr marL="457200" indent="-457200">
              <a:buFont typeface="+mj-lt"/>
              <a:buAutoNum type="arabicPeriod" startAt="2"/>
            </a:pPr>
            <a:r>
              <a:rPr lang="en-US" b="1" dirty="0" smtClean="0"/>
              <a:t>Biểu đồ ca sử dụng</a:t>
            </a:r>
          </a:p>
          <a:p>
            <a:pPr marL="0" indent="0">
              <a:buNone/>
            </a:pPr>
            <a:endParaRPr lang="en-US" b="1" dirty="0" smtClean="0"/>
          </a:p>
          <a:p>
            <a:pPr marL="0" indent="0" algn="just">
              <a:buNone/>
            </a:pPr>
            <a:endParaRPr lang="en-US" b="1" dirty="0" smtClean="0"/>
          </a:p>
          <a:p>
            <a:pPr marL="0" indent="0">
              <a:buNone/>
            </a:pPr>
            <a:endParaRPr lang="en-US" b="1" dirty="0" smtClean="0"/>
          </a:p>
        </p:txBody>
      </p:sp>
      <p:sp>
        <p:nvSpPr>
          <p:cNvPr id="7" name="TextBox 6"/>
          <p:cNvSpPr txBox="1"/>
          <p:nvPr/>
        </p:nvSpPr>
        <p:spPr>
          <a:xfrm>
            <a:off x="4114253" y="5628323"/>
            <a:ext cx="6879770" cy="369332"/>
          </a:xfrm>
          <a:prstGeom prst="rect">
            <a:avLst/>
          </a:prstGeom>
          <a:noFill/>
        </p:spPr>
        <p:txBody>
          <a:bodyPr wrap="square" rtlCol="0">
            <a:spAutoFit/>
          </a:bodyPr>
          <a:lstStyle/>
          <a:p>
            <a:pPr algn="ctr"/>
            <a:r>
              <a:rPr lang="en-US" i="1" dirty="0" smtClean="0"/>
              <a:t>Hình 4.2: </a:t>
            </a:r>
            <a:r>
              <a:rPr lang="en-US" i="1" dirty="0"/>
              <a:t>Biểu đồ </a:t>
            </a:r>
            <a:r>
              <a:rPr lang="en-US" i="1" dirty="0" smtClean="0"/>
              <a:t>ca sử dụng </a:t>
            </a:r>
            <a:r>
              <a:rPr lang="en-US" i="1" dirty="0"/>
              <a:t>cho nhóm chức năng </a:t>
            </a:r>
            <a:r>
              <a:rPr lang="en-US" i="1" dirty="0" smtClean="0"/>
              <a:t>Ôn tập</a:t>
            </a:r>
          </a:p>
        </p:txBody>
      </p:sp>
      <p:pic>
        <p:nvPicPr>
          <p:cNvPr id="8" name="Picture 7"/>
          <p:cNvPicPr/>
          <p:nvPr/>
        </p:nvPicPr>
        <p:blipFill>
          <a:blip r:embed="rId2" cstate="print">
            <a:extLst>
              <a:ext uri="{28A0092B-C50C-407E-A947-70E740481C1C}">
                <a14:useLocalDpi xmlns:a14="http://schemas.microsoft.com/office/drawing/2010/main" val="0"/>
              </a:ext>
            </a:extLst>
          </a:blip>
          <a:stretch>
            <a:fillRect/>
          </a:stretch>
        </p:blipFill>
        <p:spPr>
          <a:xfrm>
            <a:off x="4580709" y="1853753"/>
            <a:ext cx="6043749" cy="386777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548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Clr>
                <a:srgbClr val="C00000"/>
              </a:buClr>
              <a:buFont typeface="+mj-lt"/>
              <a:buAutoNum type="romanUcPeriod" startAt="4"/>
            </a:pPr>
            <a:r>
              <a:rPr lang="en-US" b="1" dirty="0"/>
              <a:t>Xây dựng ứng dụng luyện thi IC3 trên nền tảng Android</a:t>
            </a:r>
          </a:p>
        </p:txBody>
      </p:sp>
      <p:sp>
        <p:nvSpPr>
          <p:cNvPr id="4" name="Date Placeholder 3"/>
          <p:cNvSpPr>
            <a:spLocks noGrp="1"/>
          </p:cNvSpPr>
          <p:nvPr>
            <p:ph type="dt" sz="half" idx="10"/>
          </p:nvPr>
        </p:nvSpPr>
        <p:spPr/>
        <p:txBody>
          <a:bodyPr/>
          <a:lstStyle/>
          <a:p>
            <a:fld id="{9F05D569-69AA-4D24-8124-3DD6E3F42B97}" type="datetime1">
              <a:rPr lang="en-US" smtClean="0"/>
              <a:t>6/4/2020</a:t>
            </a:fld>
            <a:endParaRPr lang="en-US"/>
          </a:p>
        </p:txBody>
      </p:sp>
      <p:sp>
        <p:nvSpPr>
          <p:cNvPr id="5" name="Slide Number Placeholder 4"/>
          <p:cNvSpPr>
            <a:spLocks noGrp="1"/>
          </p:cNvSpPr>
          <p:nvPr>
            <p:ph type="sldNum" sz="quarter" idx="12"/>
          </p:nvPr>
        </p:nvSpPr>
        <p:spPr/>
        <p:txBody>
          <a:bodyPr/>
          <a:lstStyle/>
          <a:p>
            <a:fld id="{4D6D33AE-CD2F-442B-AC23-82F180BFF515}" type="slidenum">
              <a:rPr lang="en-US" smtClean="0"/>
              <a:t>33</a:t>
            </a:fld>
            <a:endParaRPr lang="en-US"/>
          </a:p>
        </p:txBody>
      </p:sp>
      <p:sp>
        <p:nvSpPr>
          <p:cNvPr id="10" name="Content Placeholder 2"/>
          <p:cNvSpPr>
            <a:spLocks noGrp="1"/>
          </p:cNvSpPr>
          <p:nvPr>
            <p:ph idx="1"/>
          </p:nvPr>
        </p:nvSpPr>
        <p:spPr>
          <a:xfrm>
            <a:off x="1451578" y="2015733"/>
            <a:ext cx="9603275" cy="3296496"/>
          </a:xfrm>
        </p:spPr>
        <p:txBody>
          <a:bodyPr>
            <a:normAutofit/>
          </a:bodyPr>
          <a:lstStyle/>
          <a:p>
            <a:pPr marL="457200" indent="-457200">
              <a:buFont typeface="+mj-lt"/>
              <a:buAutoNum type="arabicPeriod" startAt="2"/>
            </a:pPr>
            <a:r>
              <a:rPr lang="en-US" b="1" dirty="0" smtClean="0"/>
              <a:t>Biểu đồ ca sử dụng</a:t>
            </a:r>
          </a:p>
          <a:p>
            <a:pPr marL="0" indent="0">
              <a:buNone/>
            </a:pPr>
            <a:endParaRPr lang="en-US" b="1" dirty="0" smtClean="0"/>
          </a:p>
          <a:p>
            <a:pPr marL="0" indent="0" algn="just">
              <a:buNone/>
            </a:pPr>
            <a:endParaRPr lang="en-US" b="1" dirty="0" smtClean="0"/>
          </a:p>
          <a:p>
            <a:pPr marL="0" indent="0">
              <a:buNone/>
            </a:pPr>
            <a:endParaRPr lang="en-US" b="1" dirty="0" smtClean="0"/>
          </a:p>
        </p:txBody>
      </p:sp>
      <p:sp>
        <p:nvSpPr>
          <p:cNvPr id="7" name="TextBox 6"/>
          <p:cNvSpPr txBox="1"/>
          <p:nvPr/>
        </p:nvSpPr>
        <p:spPr>
          <a:xfrm>
            <a:off x="4114253" y="5647395"/>
            <a:ext cx="6879770" cy="369332"/>
          </a:xfrm>
          <a:prstGeom prst="rect">
            <a:avLst/>
          </a:prstGeom>
          <a:noFill/>
        </p:spPr>
        <p:txBody>
          <a:bodyPr wrap="square" rtlCol="0">
            <a:spAutoFit/>
          </a:bodyPr>
          <a:lstStyle/>
          <a:p>
            <a:pPr algn="ctr"/>
            <a:r>
              <a:rPr lang="en-US" i="1" dirty="0" smtClean="0"/>
              <a:t>Hình 4.3: </a:t>
            </a:r>
            <a:r>
              <a:rPr lang="en-US" i="1" dirty="0"/>
              <a:t>Biểu đồ </a:t>
            </a:r>
            <a:r>
              <a:rPr lang="en-US" i="1" dirty="0" smtClean="0"/>
              <a:t>ca sử dụng </a:t>
            </a:r>
            <a:r>
              <a:rPr lang="en-US" i="1" dirty="0"/>
              <a:t>cho nhóm chức năng </a:t>
            </a:r>
            <a:r>
              <a:rPr lang="en-US" i="1" dirty="0" smtClean="0"/>
              <a:t>Kết nối</a:t>
            </a:r>
          </a:p>
        </p:txBody>
      </p:sp>
      <p:pic>
        <p:nvPicPr>
          <p:cNvPr id="9" name="Picture 8"/>
          <p:cNvPicPr/>
          <p:nvPr/>
        </p:nvPicPr>
        <p:blipFill>
          <a:blip r:embed="rId2" cstate="print">
            <a:extLst>
              <a:ext uri="{28A0092B-C50C-407E-A947-70E740481C1C}">
                <a14:useLocalDpi xmlns:a14="http://schemas.microsoft.com/office/drawing/2010/main" val="0"/>
              </a:ext>
            </a:extLst>
          </a:blip>
          <a:stretch>
            <a:fillRect/>
          </a:stretch>
        </p:blipFill>
        <p:spPr>
          <a:xfrm>
            <a:off x="4414068" y="1853753"/>
            <a:ext cx="6323601" cy="394615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5672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Clr>
                <a:srgbClr val="C00000"/>
              </a:buClr>
              <a:buFont typeface="+mj-lt"/>
              <a:buAutoNum type="romanUcPeriod" startAt="4"/>
            </a:pPr>
            <a:r>
              <a:rPr lang="en-US" b="1" dirty="0"/>
              <a:t>Xây dựng ứng dụng luyện thi IC3 trên nền tảng Android</a:t>
            </a:r>
          </a:p>
        </p:txBody>
      </p:sp>
      <p:sp>
        <p:nvSpPr>
          <p:cNvPr id="4" name="Date Placeholder 3"/>
          <p:cNvSpPr>
            <a:spLocks noGrp="1"/>
          </p:cNvSpPr>
          <p:nvPr>
            <p:ph type="dt" sz="half" idx="10"/>
          </p:nvPr>
        </p:nvSpPr>
        <p:spPr/>
        <p:txBody>
          <a:bodyPr/>
          <a:lstStyle/>
          <a:p>
            <a:fld id="{9F05D569-69AA-4D24-8124-3DD6E3F42B97}" type="datetime1">
              <a:rPr lang="en-US" smtClean="0"/>
              <a:t>6/4/2020</a:t>
            </a:fld>
            <a:endParaRPr lang="en-US"/>
          </a:p>
        </p:txBody>
      </p:sp>
      <p:sp>
        <p:nvSpPr>
          <p:cNvPr id="5" name="Slide Number Placeholder 4"/>
          <p:cNvSpPr>
            <a:spLocks noGrp="1"/>
          </p:cNvSpPr>
          <p:nvPr>
            <p:ph type="sldNum" sz="quarter" idx="12"/>
          </p:nvPr>
        </p:nvSpPr>
        <p:spPr>
          <a:xfrm>
            <a:off x="9774744" y="6245762"/>
            <a:ext cx="1280109" cy="503578"/>
          </a:xfrm>
        </p:spPr>
        <p:txBody>
          <a:bodyPr/>
          <a:lstStyle/>
          <a:p>
            <a:fld id="{4D6D33AE-CD2F-442B-AC23-82F180BFF515}" type="slidenum">
              <a:rPr lang="en-US" smtClean="0"/>
              <a:t>34</a:t>
            </a:fld>
            <a:endParaRPr lang="en-US" dirty="0"/>
          </a:p>
        </p:txBody>
      </p:sp>
      <p:sp>
        <p:nvSpPr>
          <p:cNvPr id="10" name="Content Placeholder 2"/>
          <p:cNvSpPr>
            <a:spLocks noGrp="1"/>
          </p:cNvSpPr>
          <p:nvPr>
            <p:ph idx="1"/>
          </p:nvPr>
        </p:nvSpPr>
        <p:spPr>
          <a:xfrm>
            <a:off x="1451578" y="1853755"/>
            <a:ext cx="9603275" cy="511052"/>
          </a:xfrm>
        </p:spPr>
        <p:txBody>
          <a:bodyPr>
            <a:normAutofit/>
          </a:bodyPr>
          <a:lstStyle/>
          <a:p>
            <a:pPr marL="457200" indent="-457200">
              <a:buFont typeface="+mj-lt"/>
              <a:buAutoNum type="arabicPeriod" startAt="3"/>
            </a:pPr>
            <a:r>
              <a:rPr lang="fr-FR" b="1" dirty="0"/>
              <a:t>Xây dựng hàm getQuestions </a:t>
            </a:r>
            <a:r>
              <a:rPr lang="fr-FR" b="1" dirty="0" smtClean="0"/>
              <a:t>lấy ngẫu nhiên câu hỏi từ CSDL</a:t>
            </a:r>
            <a:endParaRPr lang="en-US" b="1" dirty="0" smtClean="0"/>
          </a:p>
          <a:p>
            <a:pPr marL="0" indent="0" algn="just">
              <a:buNone/>
            </a:pPr>
            <a:endParaRPr lang="en-US" b="1" dirty="0" smtClean="0"/>
          </a:p>
          <a:p>
            <a:pPr marL="0" indent="0">
              <a:buNone/>
            </a:pPr>
            <a:endParaRPr lang="en-US" b="1" dirty="0" smtClean="0"/>
          </a:p>
        </p:txBody>
      </p:sp>
      <p:sp>
        <p:nvSpPr>
          <p:cNvPr id="7" name="TextBox 6"/>
          <p:cNvSpPr txBox="1"/>
          <p:nvPr/>
        </p:nvSpPr>
        <p:spPr>
          <a:xfrm>
            <a:off x="1451578" y="5765141"/>
            <a:ext cx="9603275" cy="646331"/>
          </a:xfrm>
          <a:prstGeom prst="rect">
            <a:avLst/>
          </a:prstGeom>
          <a:noFill/>
        </p:spPr>
        <p:txBody>
          <a:bodyPr wrap="square" rtlCol="0">
            <a:spAutoFit/>
          </a:bodyPr>
          <a:lstStyle/>
          <a:p>
            <a:pPr algn="ctr"/>
            <a:r>
              <a:rPr lang="en-US" i="1" dirty="0" smtClean="0"/>
              <a:t>Hình 4.4: </a:t>
            </a:r>
            <a:r>
              <a:rPr lang="fr-FR" i="1" dirty="0"/>
              <a:t>Xây dựng hàm getQuestions lấy ngẫu nhiên câu hỏi từ CSDL</a:t>
            </a:r>
            <a:endParaRPr lang="en-US" i="1" dirty="0"/>
          </a:p>
          <a:p>
            <a:pPr algn="ctr"/>
            <a:endParaRPr lang="en-US" i="1" dirty="0" smtClean="0"/>
          </a:p>
        </p:txBody>
      </p:sp>
      <p:sp>
        <p:nvSpPr>
          <p:cNvPr id="6" name="TextBox 5"/>
          <p:cNvSpPr txBox="1"/>
          <p:nvPr/>
        </p:nvSpPr>
        <p:spPr>
          <a:xfrm>
            <a:off x="1271451" y="2934789"/>
            <a:ext cx="184731" cy="369332"/>
          </a:xfrm>
          <a:prstGeom prst="rect">
            <a:avLst/>
          </a:prstGeom>
          <a:noFill/>
        </p:spPr>
        <p:txBody>
          <a:bodyPr wrap="none" rtlCol="0">
            <a:spAutoFit/>
          </a:bodyPr>
          <a:lstStyle/>
          <a:p>
            <a:endParaRPr lang="en-US" dirty="0"/>
          </a:p>
        </p:txBody>
      </p:sp>
      <p:pic>
        <p:nvPicPr>
          <p:cNvPr id="12" name="Picture 11"/>
          <p:cNvPicPr>
            <a:picLocks noChangeAspect="1"/>
          </p:cNvPicPr>
          <p:nvPr/>
        </p:nvPicPr>
        <p:blipFill>
          <a:blip r:embed="rId2"/>
          <a:stretch>
            <a:fillRect/>
          </a:stretch>
        </p:blipFill>
        <p:spPr>
          <a:xfrm>
            <a:off x="1451577" y="2364808"/>
            <a:ext cx="9603275" cy="3400333"/>
          </a:xfrm>
          <a:prstGeom prst="rect">
            <a:avLst/>
          </a:prstGeom>
        </p:spPr>
      </p:pic>
    </p:spTree>
    <p:extLst>
      <p:ext uri="{BB962C8B-B14F-4D97-AF65-F5344CB8AC3E}">
        <p14:creationId xmlns:p14="http://schemas.microsoft.com/office/powerpoint/2010/main" val="3824252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Clr>
                <a:srgbClr val="C00000"/>
              </a:buClr>
              <a:buFont typeface="+mj-lt"/>
              <a:buAutoNum type="romanUcPeriod" startAt="4"/>
            </a:pPr>
            <a:r>
              <a:rPr lang="en-US" b="1" dirty="0"/>
              <a:t>Xây dựng ứng dụng luyện thi IC3 trên nền tảng Android</a:t>
            </a:r>
          </a:p>
        </p:txBody>
      </p:sp>
      <p:sp>
        <p:nvSpPr>
          <p:cNvPr id="4" name="Date Placeholder 3"/>
          <p:cNvSpPr>
            <a:spLocks noGrp="1"/>
          </p:cNvSpPr>
          <p:nvPr>
            <p:ph type="dt" sz="half" idx="10"/>
          </p:nvPr>
        </p:nvSpPr>
        <p:spPr/>
        <p:txBody>
          <a:bodyPr/>
          <a:lstStyle/>
          <a:p>
            <a:fld id="{9F05D569-69AA-4D24-8124-3DD6E3F42B97}" type="datetime1">
              <a:rPr lang="en-US" smtClean="0"/>
              <a:t>6/4/2020</a:t>
            </a:fld>
            <a:endParaRPr lang="en-US"/>
          </a:p>
        </p:txBody>
      </p:sp>
      <p:sp>
        <p:nvSpPr>
          <p:cNvPr id="5" name="Slide Number Placeholder 4"/>
          <p:cNvSpPr>
            <a:spLocks noGrp="1"/>
          </p:cNvSpPr>
          <p:nvPr>
            <p:ph type="sldNum" sz="quarter" idx="12"/>
          </p:nvPr>
        </p:nvSpPr>
        <p:spPr>
          <a:xfrm>
            <a:off x="9774744" y="6245762"/>
            <a:ext cx="1280109" cy="503578"/>
          </a:xfrm>
        </p:spPr>
        <p:txBody>
          <a:bodyPr/>
          <a:lstStyle/>
          <a:p>
            <a:fld id="{4D6D33AE-CD2F-442B-AC23-82F180BFF515}" type="slidenum">
              <a:rPr lang="en-US" smtClean="0"/>
              <a:t>35</a:t>
            </a:fld>
            <a:endParaRPr lang="en-US" dirty="0"/>
          </a:p>
        </p:txBody>
      </p:sp>
      <p:sp>
        <p:nvSpPr>
          <p:cNvPr id="10" name="Content Placeholder 2"/>
          <p:cNvSpPr>
            <a:spLocks noGrp="1"/>
          </p:cNvSpPr>
          <p:nvPr>
            <p:ph idx="1"/>
          </p:nvPr>
        </p:nvSpPr>
        <p:spPr>
          <a:xfrm>
            <a:off x="1451578" y="2015733"/>
            <a:ext cx="9603275" cy="3296496"/>
          </a:xfrm>
        </p:spPr>
        <p:txBody>
          <a:bodyPr>
            <a:normAutofit/>
          </a:bodyPr>
          <a:lstStyle/>
          <a:p>
            <a:pPr marL="457200" indent="-457200">
              <a:buFont typeface="+mj-lt"/>
              <a:buAutoNum type="arabicPeriod" startAt="4"/>
            </a:pPr>
            <a:r>
              <a:rPr lang="en-US" b="1" dirty="0" smtClean="0"/>
              <a:t>Ma trận đề thi IC3</a:t>
            </a:r>
          </a:p>
          <a:p>
            <a:pPr marL="0" indent="0">
              <a:buNone/>
            </a:pPr>
            <a:endParaRPr lang="en-US" b="1" dirty="0" smtClean="0"/>
          </a:p>
          <a:p>
            <a:pPr marL="0" indent="0" algn="just">
              <a:buNone/>
            </a:pPr>
            <a:endParaRPr lang="en-US" b="1" dirty="0" smtClean="0"/>
          </a:p>
          <a:p>
            <a:pPr marL="0" indent="0">
              <a:buNone/>
            </a:pPr>
            <a:endParaRPr lang="en-US" b="1" dirty="0" smtClean="0"/>
          </a:p>
        </p:txBody>
      </p:sp>
      <p:sp>
        <p:nvSpPr>
          <p:cNvPr id="7" name="TextBox 6"/>
          <p:cNvSpPr txBox="1"/>
          <p:nvPr/>
        </p:nvSpPr>
        <p:spPr>
          <a:xfrm>
            <a:off x="2668631" y="5765141"/>
            <a:ext cx="6879770" cy="369332"/>
          </a:xfrm>
          <a:prstGeom prst="rect">
            <a:avLst/>
          </a:prstGeom>
          <a:noFill/>
        </p:spPr>
        <p:txBody>
          <a:bodyPr wrap="square" rtlCol="0">
            <a:spAutoFit/>
          </a:bodyPr>
          <a:lstStyle/>
          <a:p>
            <a:pPr algn="ctr"/>
            <a:r>
              <a:rPr lang="en-US" i="1" dirty="0" smtClean="0"/>
              <a:t>Hình 4.5: Ma trận đề thi IC3</a:t>
            </a:r>
          </a:p>
        </p:txBody>
      </p:sp>
      <p:pic>
        <p:nvPicPr>
          <p:cNvPr id="8" name="Picture 7"/>
          <p:cNvPicPr/>
          <p:nvPr/>
        </p:nvPicPr>
        <p:blipFill>
          <a:blip r:embed="rId2" cstate="print">
            <a:extLst>
              <a:ext uri="{28A0092B-C50C-407E-A947-70E740481C1C}">
                <a14:useLocalDpi xmlns:a14="http://schemas.microsoft.com/office/drawing/2010/main" val="0"/>
              </a:ext>
            </a:extLst>
          </a:blip>
          <a:stretch>
            <a:fillRect/>
          </a:stretch>
        </p:blipFill>
        <p:spPr>
          <a:xfrm>
            <a:off x="1553663" y="2491331"/>
            <a:ext cx="9440360" cy="3273809"/>
          </a:xfrm>
          <a:prstGeom prst="rect">
            <a:avLst/>
          </a:prstGeom>
        </p:spPr>
      </p:pic>
    </p:spTree>
    <p:extLst>
      <p:ext uri="{BB962C8B-B14F-4D97-AF65-F5344CB8AC3E}">
        <p14:creationId xmlns:p14="http://schemas.microsoft.com/office/powerpoint/2010/main" val="551315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chor="ctr" anchorCtr="0">
            <a:noAutofit/>
          </a:bodyPr>
          <a:lstStyle/>
          <a:p>
            <a:pPr marL="857250" indent="-857250" algn="ctr">
              <a:buFont typeface="+mj-lt"/>
              <a:buAutoNum type="romanUcPeriod" startAt="5"/>
            </a:pPr>
            <a:r>
              <a:rPr lang="en-US" sz="4400" b="1" dirty="0" smtClean="0"/>
              <a:t>Kết quả thực nghiệm</a:t>
            </a:r>
            <a:endParaRPr lang="en-US" sz="4000" b="1" dirty="0"/>
          </a:p>
        </p:txBody>
      </p:sp>
      <p:sp>
        <p:nvSpPr>
          <p:cNvPr id="4" name="Date Placeholder 3"/>
          <p:cNvSpPr>
            <a:spLocks noGrp="1"/>
          </p:cNvSpPr>
          <p:nvPr>
            <p:ph type="dt" sz="half" idx="10"/>
          </p:nvPr>
        </p:nvSpPr>
        <p:spPr/>
        <p:txBody>
          <a:bodyPr/>
          <a:lstStyle/>
          <a:p>
            <a:fld id="{F9F059CF-0B2F-4ED5-A168-810196018C27}" type="datetime1">
              <a:rPr lang="en-US" smtClean="0"/>
              <a:t>6/4/2020</a:t>
            </a:fld>
            <a:endParaRPr lang="en-US"/>
          </a:p>
        </p:txBody>
      </p:sp>
      <p:sp>
        <p:nvSpPr>
          <p:cNvPr id="5" name="Slide Number Placeholder 4"/>
          <p:cNvSpPr>
            <a:spLocks noGrp="1"/>
          </p:cNvSpPr>
          <p:nvPr>
            <p:ph type="sldNum" sz="quarter" idx="12"/>
          </p:nvPr>
        </p:nvSpPr>
        <p:spPr/>
        <p:txBody>
          <a:bodyPr/>
          <a:lstStyle/>
          <a:p>
            <a:fld id="{4D6D33AE-CD2F-442B-AC23-82F180BFF515}" type="slidenum">
              <a:rPr lang="en-US" smtClean="0"/>
              <a:t>36</a:t>
            </a:fld>
            <a:endParaRPr lang="en-US" dirty="0"/>
          </a:p>
        </p:txBody>
      </p:sp>
    </p:spTree>
    <p:extLst>
      <p:ext uri="{BB962C8B-B14F-4D97-AF65-F5344CB8AC3E}">
        <p14:creationId xmlns:p14="http://schemas.microsoft.com/office/powerpoint/2010/main" val="121005004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804519"/>
            <a:ext cx="9603275" cy="1024281"/>
          </a:xfrm>
        </p:spPr>
        <p:txBody>
          <a:bodyPr/>
          <a:lstStyle/>
          <a:p>
            <a:pPr marL="571500" indent="-571500">
              <a:buClr>
                <a:srgbClr val="C00000"/>
              </a:buClr>
              <a:buFont typeface="+mj-lt"/>
              <a:buAutoNum type="romanUcPeriod" startAt="5"/>
            </a:pPr>
            <a:r>
              <a:rPr lang="en-US" b="1" dirty="0"/>
              <a:t>Kết quả thực nghiệm</a:t>
            </a:r>
          </a:p>
        </p:txBody>
      </p:sp>
      <p:sp>
        <p:nvSpPr>
          <p:cNvPr id="4" name="Date Placeholder 3"/>
          <p:cNvSpPr>
            <a:spLocks noGrp="1"/>
          </p:cNvSpPr>
          <p:nvPr>
            <p:ph type="dt" sz="half" idx="10"/>
          </p:nvPr>
        </p:nvSpPr>
        <p:spPr/>
        <p:txBody>
          <a:bodyPr/>
          <a:lstStyle/>
          <a:p>
            <a:fld id="{9F05D569-69AA-4D24-8124-3DD6E3F42B97}" type="datetime1">
              <a:rPr lang="en-US" smtClean="0"/>
              <a:t>6/4/2020</a:t>
            </a:fld>
            <a:endParaRPr lang="en-US"/>
          </a:p>
        </p:txBody>
      </p:sp>
      <p:sp>
        <p:nvSpPr>
          <p:cNvPr id="5" name="Slide Number Placeholder 4"/>
          <p:cNvSpPr>
            <a:spLocks noGrp="1"/>
          </p:cNvSpPr>
          <p:nvPr>
            <p:ph type="sldNum" sz="quarter" idx="12"/>
          </p:nvPr>
        </p:nvSpPr>
        <p:spPr>
          <a:xfrm>
            <a:off x="9774744" y="6245762"/>
            <a:ext cx="1280109" cy="503578"/>
          </a:xfrm>
        </p:spPr>
        <p:txBody>
          <a:bodyPr/>
          <a:lstStyle/>
          <a:p>
            <a:fld id="{4D6D33AE-CD2F-442B-AC23-82F180BFF515}" type="slidenum">
              <a:rPr lang="en-US" smtClean="0"/>
              <a:t>37</a:t>
            </a:fld>
            <a:endParaRPr lang="en-US" dirty="0"/>
          </a:p>
        </p:txBody>
      </p:sp>
      <p:sp>
        <p:nvSpPr>
          <p:cNvPr id="10" name="Content Placeholder 2"/>
          <p:cNvSpPr>
            <a:spLocks noGrp="1"/>
          </p:cNvSpPr>
          <p:nvPr>
            <p:ph idx="1"/>
          </p:nvPr>
        </p:nvSpPr>
        <p:spPr>
          <a:xfrm>
            <a:off x="1451578" y="2015733"/>
            <a:ext cx="9603275" cy="3296496"/>
          </a:xfrm>
        </p:spPr>
        <p:txBody>
          <a:bodyPr>
            <a:normAutofit/>
          </a:bodyPr>
          <a:lstStyle/>
          <a:p>
            <a:pPr marL="0" indent="0">
              <a:buNone/>
            </a:pPr>
            <a:endParaRPr lang="en-US" b="1" dirty="0" smtClean="0"/>
          </a:p>
          <a:p>
            <a:pPr marL="0" indent="0" algn="just">
              <a:buNone/>
            </a:pPr>
            <a:endParaRPr lang="en-US" b="1" dirty="0" smtClean="0"/>
          </a:p>
          <a:p>
            <a:pPr marL="0" indent="0">
              <a:buNone/>
            </a:pPr>
            <a:endParaRPr lang="en-US" b="1" dirty="0" smtClean="0"/>
          </a:p>
        </p:txBody>
      </p:sp>
      <p:sp>
        <p:nvSpPr>
          <p:cNvPr id="7" name="TextBox 6"/>
          <p:cNvSpPr txBox="1"/>
          <p:nvPr/>
        </p:nvSpPr>
        <p:spPr>
          <a:xfrm>
            <a:off x="3324819" y="5765141"/>
            <a:ext cx="5196884" cy="369332"/>
          </a:xfrm>
          <a:prstGeom prst="rect">
            <a:avLst/>
          </a:prstGeom>
          <a:noFill/>
        </p:spPr>
        <p:txBody>
          <a:bodyPr wrap="square" rtlCol="0">
            <a:spAutoFit/>
          </a:bodyPr>
          <a:lstStyle/>
          <a:p>
            <a:pPr algn="ctr"/>
            <a:r>
              <a:rPr lang="en-US" i="1" dirty="0" smtClean="0"/>
              <a:t>Hình 5.1: Người dùng khởi động ứng dụng</a:t>
            </a:r>
          </a:p>
        </p:txBody>
      </p:sp>
      <p:pic>
        <p:nvPicPr>
          <p:cNvPr id="9" name="Picture 8"/>
          <p:cNvPicPr/>
          <p:nvPr/>
        </p:nvPicPr>
        <p:blipFill>
          <a:blip r:embed="rId2" cstate="print">
            <a:extLst>
              <a:ext uri="{28A0092B-C50C-407E-A947-70E740481C1C}">
                <a14:useLocalDpi xmlns:a14="http://schemas.microsoft.com/office/drawing/2010/main" val="0"/>
              </a:ext>
            </a:extLst>
          </a:blip>
          <a:stretch>
            <a:fillRect/>
          </a:stretch>
        </p:blipFill>
        <p:spPr>
          <a:xfrm>
            <a:off x="3324819" y="2015733"/>
            <a:ext cx="2286000" cy="3657600"/>
          </a:xfrm>
          <a:prstGeom prst="rect">
            <a:avLst/>
          </a:prstGeom>
          <a:ln>
            <a:noFill/>
          </a:ln>
          <a:effectLst>
            <a:outerShdw blurRad="190500" algn="tl" rotWithShape="0">
              <a:srgbClr val="000000">
                <a:alpha val="70000"/>
              </a:srgbClr>
            </a:outerShdw>
          </a:effectLst>
        </p:spPr>
      </p:pic>
      <p:pic>
        <p:nvPicPr>
          <p:cNvPr id="11" name="Picture 10"/>
          <p:cNvPicPr/>
          <p:nvPr/>
        </p:nvPicPr>
        <p:blipFill>
          <a:blip r:embed="rId3" cstate="print">
            <a:extLst>
              <a:ext uri="{28A0092B-C50C-407E-A947-70E740481C1C}">
                <a14:useLocalDpi xmlns:a14="http://schemas.microsoft.com/office/drawing/2010/main" val="0"/>
              </a:ext>
            </a:extLst>
          </a:blip>
          <a:stretch>
            <a:fillRect/>
          </a:stretch>
        </p:blipFill>
        <p:spPr>
          <a:xfrm>
            <a:off x="6235703" y="2015733"/>
            <a:ext cx="2286000" cy="36576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9896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804519"/>
            <a:ext cx="9603275" cy="1024281"/>
          </a:xfrm>
        </p:spPr>
        <p:txBody>
          <a:bodyPr/>
          <a:lstStyle/>
          <a:p>
            <a:pPr marL="571500" indent="-571500">
              <a:buClr>
                <a:srgbClr val="C00000"/>
              </a:buClr>
              <a:buFont typeface="+mj-lt"/>
              <a:buAutoNum type="romanUcPeriod" startAt="5"/>
            </a:pPr>
            <a:r>
              <a:rPr lang="en-US" b="1" dirty="0"/>
              <a:t>Kết quả thực nghiệm</a:t>
            </a:r>
          </a:p>
        </p:txBody>
      </p:sp>
      <p:sp>
        <p:nvSpPr>
          <p:cNvPr id="4" name="Date Placeholder 3"/>
          <p:cNvSpPr>
            <a:spLocks noGrp="1"/>
          </p:cNvSpPr>
          <p:nvPr>
            <p:ph type="dt" sz="half" idx="10"/>
          </p:nvPr>
        </p:nvSpPr>
        <p:spPr/>
        <p:txBody>
          <a:bodyPr/>
          <a:lstStyle/>
          <a:p>
            <a:fld id="{9F05D569-69AA-4D24-8124-3DD6E3F42B97}" type="datetime1">
              <a:rPr lang="en-US" smtClean="0"/>
              <a:t>6/4/2020</a:t>
            </a:fld>
            <a:endParaRPr lang="en-US"/>
          </a:p>
        </p:txBody>
      </p:sp>
      <p:sp>
        <p:nvSpPr>
          <p:cNvPr id="5" name="Slide Number Placeholder 4"/>
          <p:cNvSpPr>
            <a:spLocks noGrp="1"/>
          </p:cNvSpPr>
          <p:nvPr>
            <p:ph type="sldNum" sz="quarter" idx="12"/>
          </p:nvPr>
        </p:nvSpPr>
        <p:spPr>
          <a:xfrm>
            <a:off x="9774744" y="6245762"/>
            <a:ext cx="1280109" cy="503578"/>
          </a:xfrm>
        </p:spPr>
        <p:txBody>
          <a:bodyPr/>
          <a:lstStyle/>
          <a:p>
            <a:fld id="{4D6D33AE-CD2F-442B-AC23-82F180BFF515}" type="slidenum">
              <a:rPr lang="en-US" smtClean="0"/>
              <a:t>38</a:t>
            </a:fld>
            <a:endParaRPr lang="en-US" dirty="0"/>
          </a:p>
        </p:txBody>
      </p:sp>
      <p:sp>
        <p:nvSpPr>
          <p:cNvPr id="10" name="Content Placeholder 2"/>
          <p:cNvSpPr>
            <a:spLocks noGrp="1"/>
          </p:cNvSpPr>
          <p:nvPr>
            <p:ph idx="1"/>
          </p:nvPr>
        </p:nvSpPr>
        <p:spPr>
          <a:xfrm>
            <a:off x="1451578" y="2015733"/>
            <a:ext cx="9603275" cy="3296496"/>
          </a:xfrm>
        </p:spPr>
        <p:txBody>
          <a:bodyPr>
            <a:normAutofit/>
          </a:bodyPr>
          <a:lstStyle/>
          <a:p>
            <a:pPr marL="0" indent="0">
              <a:buNone/>
            </a:pPr>
            <a:endParaRPr lang="en-US" b="1" dirty="0" smtClean="0"/>
          </a:p>
          <a:p>
            <a:pPr marL="0" indent="0" algn="just">
              <a:buNone/>
            </a:pPr>
            <a:endParaRPr lang="en-US" b="1" dirty="0" smtClean="0"/>
          </a:p>
          <a:p>
            <a:pPr marL="0" indent="0">
              <a:buNone/>
            </a:pPr>
            <a:endParaRPr lang="en-US" b="1" dirty="0" smtClean="0"/>
          </a:p>
        </p:txBody>
      </p:sp>
      <p:sp>
        <p:nvSpPr>
          <p:cNvPr id="7" name="TextBox 6"/>
          <p:cNvSpPr txBox="1"/>
          <p:nvPr/>
        </p:nvSpPr>
        <p:spPr>
          <a:xfrm>
            <a:off x="1946239" y="5721475"/>
            <a:ext cx="7763818" cy="369332"/>
          </a:xfrm>
          <a:prstGeom prst="rect">
            <a:avLst/>
          </a:prstGeom>
          <a:noFill/>
        </p:spPr>
        <p:txBody>
          <a:bodyPr wrap="square" rtlCol="0">
            <a:spAutoFit/>
          </a:bodyPr>
          <a:lstStyle/>
          <a:p>
            <a:pPr algn="ctr"/>
            <a:r>
              <a:rPr lang="en-US" i="1" dirty="0" smtClean="0"/>
              <a:t>Hình 5.2: </a:t>
            </a:r>
            <a:r>
              <a:rPr lang="en-US" i="1" dirty="0"/>
              <a:t>Người dùng chọn Module đề thi và tiến hành làm bài kiểm tra</a:t>
            </a:r>
            <a:endParaRPr lang="en-US" i="1" dirty="0" smtClean="0"/>
          </a:p>
        </p:txBody>
      </p:sp>
      <p:pic>
        <p:nvPicPr>
          <p:cNvPr id="12" name="Picture 11"/>
          <p:cNvPicPr/>
          <p:nvPr/>
        </p:nvPicPr>
        <p:blipFill>
          <a:blip r:embed="rId2" cstate="print">
            <a:extLst>
              <a:ext uri="{28A0092B-C50C-407E-A947-70E740481C1C}">
                <a14:useLocalDpi xmlns:a14="http://schemas.microsoft.com/office/drawing/2010/main" val="0"/>
              </a:ext>
            </a:extLst>
          </a:blip>
          <a:stretch>
            <a:fillRect/>
          </a:stretch>
        </p:blipFill>
        <p:spPr>
          <a:xfrm>
            <a:off x="3374445" y="1969900"/>
            <a:ext cx="2286000" cy="3657600"/>
          </a:xfrm>
          <a:prstGeom prst="rect">
            <a:avLst/>
          </a:prstGeom>
          <a:ln>
            <a:noFill/>
          </a:ln>
          <a:effectLst>
            <a:outerShdw blurRad="190500" algn="tl" rotWithShape="0">
              <a:srgbClr val="000000">
                <a:alpha val="70000"/>
              </a:srgbClr>
            </a:outerShdw>
          </a:effectLst>
        </p:spPr>
      </p:pic>
      <p:pic>
        <p:nvPicPr>
          <p:cNvPr id="13" name="Picture 12"/>
          <p:cNvPicPr/>
          <p:nvPr/>
        </p:nvPicPr>
        <p:blipFill>
          <a:blip r:embed="rId3" cstate="print">
            <a:extLst>
              <a:ext uri="{28A0092B-C50C-407E-A947-70E740481C1C}">
                <a14:useLocalDpi xmlns:a14="http://schemas.microsoft.com/office/drawing/2010/main" val="0"/>
              </a:ext>
            </a:extLst>
          </a:blip>
          <a:stretch>
            <a:fillRect/>
          </a:stretch>
        </p:blipFill>
        <p:spPr>
          <a:xfrm>
            <a:off x="6253215" y="1969900"/>
            <a:ext cx="2286000" cy="36576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62088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804519"/>
            <a:ext cx="9603275" cy="1024281"/>
          </a:xfrm>
        </p:spPr>
        <p:txBody>
          <a:bodyPr/>
          <a:lstStyle/>
          <a:p>
            <a:pPr marL="571500" indent="-571500">
              <a:buClr>
                <a:srgbClr val="C00000"/>
              </a:buClr>
              <a:buFont typeface="+mj-lt"/>
              <a:buAutoNum type="romanUcPeriod" startAt="5"/>
            </a:pPr>
            <a:r>
              <a:rPr lang="en-US" b="1" dirty="0"/>
              <a:t>Kết quả thực nghiệm</a:t>
            </a:r>
          </a:p>
        </p:txBody>
      </p:sp>
      <p:sp>
        <p:nvSpPr>
          <p:cNvPr id="4" name="Date Placeholder 3"/>
          <p:cNvSpPr>
            <a:spLocks noGrp="1"/>
          </p:cNvSpPr>
          <p:nvPr>
            <p:ph type="dt" sz="half" idx="10"/>
          </p:nvPr>
        </p:nvSpPr>
        <p:spPr/>
        <p:txBody>
          <a:bodyPr/>
          <a:lstStyle/>
          <a:p>
            <a:fld id="{9F05D569-69AA-4D24-8124-3DD6E3F42B97}" type="datetime1">
              <a:rPr lang="en-US" smtClean="0"/>
              <a:t>6/4/2020</a:t>
            </a:fld>
            <a:endParaRPr lang="en-US"/>
          </a:p>
        </p:txBody>
      </p:sp>
      <p:sp>
        <p:nvSpPr>
          <p:cNvPr id="5" name="Slide Number Placeholder 4"/>
          <p:cNvSpPr>
            <a:spLocks noGrp="1"/>
          </p:cNvSpPr>
          <p:nvPr>
            <p:ph type="sldNum" sz="quarter" idx="12"/>
          </p:nvPr>
        </p:nvSpPr>
        <p:spPr>
          <a:xfrm>
            <a:off x="9774744" y="6245762"/>
            <a:ext cx="1280109" cy="503578"/>
          </a:xfrm>
        </p:spPr>
        <p:txBody>
          <a:bodyPr/>
          <a:lstStyle/>
          <a:p>
            <a:fld id="{4D6D33AE-CD2F-442B-AC23-82F180BFF515}" type="slidenum">
              <a:rPr lang="en-US" smtClean="0"/>
              <a:t>39</a:t>
            </a:fld>
            <a:endParaRPr lang="en-US" dirty="0"/>
          </a:p>
        </p:txBody>
      </p:sp>
      <p:sp>
        <p:nvSpPr>
          <p:cNvPr id="10" name="Content Placeholder 2"/>
          <p:cNvSpPr>
            <a:spLocks noGrp="1"/>
          </p:cNvSpPr>
          <p:nvPr>
            <p:ph idx="1"/>
          </p:nvPr>
        </p:nvSpPr>
        <p:spPr>
          <a:xfrm>
            <a:off x="1451578" y="2015733"/>
            <a:ext cx="9603275" cy="3296496"/>
          </a:xfrm>
        </p:spPr>
        <p:txBody>
          <a:bodyPr>
            <a:normAutofit/>
          </a:bodyPr>
          <a:lstStyle/>
          <a:p>
            <a:pPr marL="0" indent="0">
              <a:buNone/>
            </a:pPr>
            <a:endParaRPr lang="en-US" b="1" dirty="0" smtClean="0"/>
          </a:p>
          <a:p>
            <a:pPr marL="0" indent="0" algn="just">
              <a:buNone/>
            </a:pPr>
            <a:endParaRPr lang="en-US" b="1" dirty="0" smtClean="0"/>
          </a:p>
          <a:p>
            <a:pPr marL="0" indent="0">
              <a:buNone/>
            </a:pPr>
            <a:endParaRPr lang="en-US" b="1" dirty="0" smtClean="0"/>
          </a:p>
        </p:txBody>
      </p:sp>
      <p:sp>
        <p:nvSpPr>
          <p:cNvPr id="7" name="TextBox 6"/>
          <p:cNvSpPr txBox="1"/>
          <p:nvPr/>
        </p:nvSpPr>
        <p:spPr>
          <a:xfrm>
            <a:off x="3273914" y="5713949"/>
            <a:ext cx="5315360" cy="369332"/>
          </a:xfrm>
          <a:prstGeom prst="rect">
            <a:avLst/>
          </a:prstGeom>
          <a:noFill/>
        </p:spPr>
        <p:txBody>
          <a:bodyPr wrap="square" rtlCol="0">
            <a:spAutoFit/>
          </a:bodyPr>
          <a:lstStyle/>
          <a:p>
            <a:pPr algn="ctr"/>
            <a:r>
              <a:rPr lang="en-US" i="1" dirty="0" smtClean="0"/>
              <a:t>Hình 5.3: </a:t>
            </a:r>
            <a:r>
              <a:rPr lang="en-US" i="1" dirty="0"/>
              <a:t>Người dùng kiểm tra bài làm và nộp </a:t>
            </a:r>
            <a:r>
              <a:rPr lang="en-US" i="1" dirty="0" smtClean="0"/>
              <a:t>bài</a:t>
            </a:r>
          </a:p>
        </p:txBody>
      </p:sp>
      <p:pic>
        <p:nvPicPr>
          <p:cNvPr id="9" name="Picture 8"/>
          <p:cNvPicPr/>
          <p:nvPr/>
        </p:nvPicPr>
        <p:blipFill>
          <a:blip r:embed="rId2" cstate="print">
            <a:extLst>
              <a:ext uri="{28A0092B-C50C-407E-A947-70E740481C1C}">
                <a14:useLocalDpi xmlns:a14="http://schemas.microsoft.com/office/drawing/2010/main" val="0"/>
              </a:ext>
            </a:extLst>
          </a:blip>
          <a:stretch>
            <a:fillRect/>
          </a:stretch>
        </p:blipFill>
        <p:spPr>
          <a:xfrm>
            <a:off x="3393211" y="1958915"/>
            <a:ext cx="2286000" cy="3657600"/>
          </a:xfrm>
          <a:prstGeom prst="rect">
            <a:avLst/>
          </a:prstGeom>
          <a:ln>
            <a:noFill/>
          </a:ln>
          <a:effectLst>
            <a:outerShdw blurRad="190500" algn="tl" rotWithShape="0">
              <a:srgbClr val="000000">
                <a:alpha val="70000"/>
              </a:srgbClr>
            </a:outerShdw>
          </a:effectLst>
        </p:spPr>
      </p:pic>
      <p:pic>
        <p:nvPicPr>
          <p:cNvPr id="11" name="Picture 10"/>
          <p:cNvPicPr/>
          <p:nvPr/>
        </p:nvPicPr>
        <p:blipFill>
          <a:blip r:embed="rId3" cstate="print">
            <a:extLst>
              <a:ext uri="{28A0092B-C50C-407E-A947-70E740481C1C}">
                <a14:useLocalDpi xmlns:a14="http://schemas.microsoft.com/office/drawing/2010/main" val="0"/>
              </a:ext>
            </a:extLst>
          </a:blip>
          <a:stretch>
            <a:fillRect/>
          </a:stretch>
        </p:blipFill>
        <p:spPr>
          <a:xfrm>
            <a:off x="6258420" y="1958915"/>
            <a:ext cx="2286000" cy="36576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45431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Clr>
                <a:srgbClr val="C00000"/>
              </a:buClr>
              <a:buFont typeface="+mj-lt"/>
              <a:buAutoNum type="romanUcPeriod"/>
            </a:pPr>
            <a:r>
              <a:rPr lang="en-US" b="1" dirty="0"/>
              <a:t>Giới thiệu chung</a:t>
            </a:r>
            <a:endParaRPr lang="en-US" dirty="0"/>
          </a:p>
        </p:txBody>
      </p:sp>
      <p:sp>
        <p:nvSpPr>
          <p:cNvPr id="3" name="Content Placeholder 2"/>
          <p:cNvSpPr>
            <a:spLocks noGrp="1"/>
          </p:cNvSpPr>
          <p:nvPr>
            <p:ph idx="1"/>
          </p:nvPr>
        </p:nvSpPr>
        <p:spPr>
          <a:xfrm>
            <a:off x="1451579" y="1272782"/>
            <a:ext cx="9603275" cy="3718318"/>
          </a:xfrm>
        </p:spPr>
        <p:txBody>
          <a:bodyPr anchor="ctr" anchorCtr="0">
            <a:normAutofit/>
          </a:bodyPr>
          <a:lstStyle/>
          <a:p>
            <a:pPr marL="0" indent="0" algn="ctr">
              <a:buNone/>
            </a:pPr>
            <a:r>
              <a:rPr lang="en-US" sz="6800" b="1" dirty="0" smtClean="0"/>
              <a:t>Chứng chỉ IC3 là gì?</a:t>
            </a:r>
            <a:endParaRPr lang="en-US" sz="6800" b="1" dirty="0"/>
          </a:p>
        </p:txBody>
      </p:sp>
      <p:sp>
        <p:nvSpPr>
          <p:cNvPr id="4" name="Date Placeholder 3"/>
          <p:cNvSpPr>
            <a:spLocks noGrp="1"/>
          </p:cNvSpPr>
          <p:nvPr>
            <p:ph type="dt" sz="half" idx="10"/>
          </p:nvPr>
        </p:nvSpPr>
        <p:spPr/>
        <p:txBody>
          <a:bodyPr/>
          <a:lstStyle/>
          <a:p>
            <a:fld id="{F9F059CF-0B2F-4ED5-A168-810196018C27}" type="datetime1">
              <a:rPr lang="en-US" smtClean="0"/>
              <a:t>6/5/2020</a:t>
            </a:fld>
            <a:endParaRPr lang="en-US"/>
          </a:p>
        </p:txBody>
      </p:sp>
      <p:sp>
        <p:nvSpPr>
          <p:cNvPr id="5" name="Slide Number Placeholder 4"/>
          <p:cNvSpPr>
            <a:spLocks noGrp="1"/>
          </p:cNvSpPr>
          <p:nvPr>
            <p:ph type="sldNum" sz="quarter" idx="12"/>
          </p:nvPr>
        </p:nvSpPr>
        <p:spPr/>
        <p:txBody>
          <a:bodyPr/>
          <a:lstStyle/>
          <a:p>
            <a:fld id="{4D6D33AE-CD2F-442B-AC23-82F180BFF515}" type="slidenum">
              <a:rPr lang="en-US" smtClean="0"/>
              <a:t>4</a:t>
            </a:fld>
            <a:endParaRPr lang="en-US" dirty="0"/>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ackgroundRemoval t="0" b="100000" l="9972" r="89744">
                        <a14:foregroundMark x1="56125" y1="38095" x2="56125" y2="38095"/>
                        <a14:foregroundMark x1="55698" y1="37798" x2="55698" y2="37798"/>
                        <a14:foregroundMark x1="55556" y1="37500" x2="55556" y2="37500"/>
                      </a14:backgroundRemoval>
                    </a14:imgEffect>
                  </a14:imgLayer>
                </a14:imgProps>
              </a:ext>
              <a:ext uri="{28A0092B-C50C-407E-A947-70E740481C1C}">
                <a14:useLocalDpi xmlns:a14="http://schemas.microsoft.com/office/drawing/2010/main" val="0"/>
              </a:ext>
            </a:extLst>
          </a:blip>
          <a:stretch>
            <a:fillRect/>
          </a:stretch>
        </p:blipFill>
        <p:spPr>
          <a:xfrm>
            <a:off x="3924300" y="3736688"/>
            <a:ext cx="4431166" cy="2120900"/>
          </a:xfrm>
          <a:prstGeom prst="rect">
            <a:avLst/>
          </a:prstGeom>
        </p:spPr>
      </p:pic>
      <p:sp>
        <p:nvSpPr>
          <p:cNvPr id="8" name="TextBox 7"/>
          <p:cNvSpPr txBox="1"/>
          <p:nvPr/>
        </p:nvSpPr>
        <p:spPr>
          <a:xfrm>
            <a:off x="5029200" y="4749513"/>
            <a:ext cx="543739" cy="369332"/>
          </a:xfrm>
          <a:prstGeom prst="rect">
            <a:avLst/>
          </a:prstGeom>
          <a:noFill/>
        </p:spPr>
        <p:txBody>
          <a:bodyPr wrap="none" rtlCol="0">
            <a:spAutoFit/>
          </a:bodyPr>
          <a:lstStyle/>
          <a:p>
            <a:r>
              <a:rPr lang="en-US" b="1" i="1" dirty="0" smtClean="0">
                <a:solidFill>
                  <a:schemeClr val="bg1"/>
                </a:solidFill>
              </a:rPr>
              <a:t>IC3</a:t>
            </a:r>
            <a:endParaRPr lang="en-US" b="1" i="1" dirty="0">
              <a:solidFill>
                <a:schemeClr val="bg1"/>
              </a:solidFill>
            </a:endParaRPr>
          </a:p>
        </p:txBody>
      </p:sp>
    </p:spTree>
    <p:extLst>
      <p:ext uri="{BB962C8B-B14F-4D97-AF65-F5344CB8AC3E}">
        <p14:creationId xmlns:p14="http://schemas.microsoft.com/office/powerpoint/2010/main" val="22791203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804519"/>
            <a:ext cx="9603275" cy="1024281"/>
          </a:xfrm>
        </p:spPr>
        <p:txBody>
          <a:bodyPr/>
          <a:lstStyle/>
          <a:p>
            <a:pPr marL="571500" indent="-571500">
              <a:buClr>
                <a:srgbClr val="C00000"/>
              </a:buClr>
              <a:buFont typeface="+mj-lt"/>
              <a:buAutoNum type="romanUcPeriod" startAt="5"/>
            </a:pPr>
            <a:r>
              <a:rPr lang="en-US" b="1" dirty="0"/>
              <a:t>Kết quả thực nghiệm</a:t>
            </a:r>
          </a:p>
        </p:txBody>
      </p:sp>
      <p:sp>
        <p:nvSpPr>
          <p:cNvPr id="4" name="Date Placeholder 3"/>
          <p:cNvSpPr>
            <a:spLocks noGrp="1"/>
          </p:cNvSpPr>
          <p:nvPr>
            <p:ph type="dt" sz="half" idx="10"/>
          </p:nvPr>
        </p:nvSpPr>
        <p:spPr/>
        <p:txBody>
          <a:bodyPr/>
          <a:lstStyle/>
          <a:p>
            <a:fld id="{9F05D569-69AA-4D24-8124-3DD6E3F42B97}" type="datetime1">
              <a:rPr lang="en-US" smtClean="0"/>
              <a:t>6/4/2020</a:t>
            </a:fld>
            <a:endParaRPr lang="en-US"/>
          </a:p>
        </p:txBody>
      </p:sp>
      <p:sp>
        <p:nvSpPr>
          <p:cNvPr id="5" name="Slide Number Placeholder 4"/>
          <p:cNvSpPr>
            <a:spLocks noGrp="1"/>
          </p:cNvSpPr>
          <p:nvPr>
            <p:ph type="sldNum" sz="quarter" idx="12"/>
          </p:nvPr>
        </p:nvSpPr>
        <p:spPr>
          <a:xfrm>
            <a:off x="9774744" y="6245762"/>
            <a:ext cx="1280109" cy="503578"/>
          </a:xfrm>
        </p:spPr>
        <p:txBody>
          <a:bodyPr/>
          <a:lstStyle/>
          <a:p>
            <a:fld id="{4D6D33AE-CD2F-442B-AC23-82F180BFF515}" type="slidenum">
              <a:rPr lang="en-US" smtClean="0"/>
              <a:t>40</a:t>
            </a:fld>
            <a:endParaRPr lang="en-US" dirty="0"/>
          </a:p>
        </p:txBody>
      </p:sp>
      <p:sp>
        <p:nvSpPr>
          <p:cNvPr id="10" name="Content Placeholder 2"/>
          <p:cNvSpPr>
            <a:spLocks noGrp="1"/>
          </p:cNvSpPr>
          <p:nvPr>
            <p:ph idx="1"/>
          </p:nvPr>
        </p:nvSpPr>
        <p:spPr>
          <a:xfrm>
            <a:off x="1451578" y="2015733"/>
            <a:ext cx="9603275" cy="3296496"/>
          </a:xfrm>
        </p:spPr>
        <p:txBody>
          <a:bodyPr>
            <a:normAutofit/>
          </a:bodyPr>
          <a:lstStyle/>
          <a:p>
            <a:pPr marL="0" indent="0">
              <a:buNone/>
            </a:pPr>
            <a:endParaRPr lang="en-US" b="1" dirty="0" smtClean="0"/>
          </a:p>
          <a:p>
            <a:pPr marL="0" indent="0" algn="just">
              <a:buNone/>
            </a:pPr>
            <a:endParaRPr lang="en-US" b="1" dirty="0" smtClean="0"/>
          </a:p>
          <a:p>
            <a:pPr marL="0" indent="0">
              <a:buNone/>
            </a:pPr>
            <a:endParaRPr lang="en-US" b="1" dirty="0" smtClean="0"/>
          </a:p>
        </p:txBody>
      </p:sp>
      <p:sp>
        <p:nvSpPr>
          <p:cNvPr id="7" name="TextBox 6"/>
          <p:cNvSpPr txBox="1"/>
          <p:nvPr/>
        </p:nvSpPr>
        <p:spPr>
          <a:xfrm>
            <a:off x="2829776" y="5713946"/>
            <a:ext cx="6131343" cy="369332"/>
          </a:xfrm>
          <a:prstGeom prst="rect">
            <a:avLst/>
          </a:prstGeom>
          <a:noFill/>
        </p:spPr>
        <p:txBody>
          <a:bodyPr wrap="square" rtlCol="0">
            <a:spAutoFit/>
          </a:bodyPr>
          <a:lstStyle/>
          <a:p>
            <a:pPr algn="ctr"/>
            <a:r>
              <a:rPr lang="en-US" i="1" dirty="0" smtClean="0"/>
              <a:t>Hình 5.4: </a:t>
            </a:r>
            <a:r>
              <a:rPr lang="en-US" i="1" dirty="0"/>
              <a:t>Người dùng </a:t>
            </a:r>
            <a:r>
              <a:rPr lang="en-US" i="1" dirty="0" smtClean="0"/>
              <a:t>xem </a:t>
            </a:r>
            <a:r>
              <a:rPr lang="en-US" i="1" dirty="0"/>
              <a:t>bài chữa của hệ thống</a:t>
            </a:r>
            <a:endParaRPr lang="en-US" i="1" dirty="0" smtClean="0"/>
          </a:p>
        </p:txBody>
      </p:sp>
      <p:pic>
        <p:nvPicPr>
          <p:cNvPr id="12" name="Picture 11"/>
          <p:cNvPicPr/>
          <p:nvPr/>
        </p:nvPicPr>
        <p:blipFill>
          <a:blip r:embed="rId2" cstate="print">
            <a:extLst>
              <a:ext uri="{28A0092B-C50C-407E-A947-70E740481C1C}">
                <a14:useLocalDpi xmlns:a14="http://schemas.microsoft.com/office/drawing/2010/main" val="0"/>
              </a:ext>
            </a:extLst>
          </a:blip>
          <a:stretch>
            <a:fillRect/>
          </a:stretch>
        </p:blipFill>
        <p:spPr>
          <a:xfrm>
            <a:off x="3382917" y="1958912"/>
            <a:ext cx="2286000" cy="3657600"/>
          </a:xfrm>
          <a:prstGeom prst="rect">
            <a:avLst/>
          </a:prstGeom>
          <a:ln>
            <a:noFill/>
          </a:ln>
          <a:effectLst>
            <a:outerShdw blurRad="190500" algn="tl" rotWithShape="0">
              <a:srgbClr val="000000">
                <a:alpha val="70000"/>
              </a:srgbClr>
            </a:outerShdw>
          </a:effectLst>
        </p:spPr>
      </p:pic>
      <p:pic>
        <p:nvPicPr>
          <p:cNvPr id="13" name="Picture 12"/>
          <p:cNvPicPr/>
          <p:nvPr/>
        </p:nvPicPr>
        <p:blipFill>
          <a:blip r:embed="rId3" cstate="print">
            <a:extLst>
              <a:ext uri="{28A0092B-C50C-407E-A947-70E740481C1C}">
                <a14:useLocalDpi xmlns:a14="http://schemas.microsoft.com/office/drawing/2010/main" val="0"/>
              </a:ext>
            </a:extLst>
          </a:blip>
          <a:stretch>
            <a:fillRect/>
          </a:stretch>
        </p:blipFill>
        <p:spPr>
          <a:xfrm>
            <a:off x="6272707" y="1965262"/>
            <a:ext cx="2286000" cy="36576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2537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804519"/>
            <a:ext cx="9603275" cy="1024281"/>
          </a:xfrm>
        </p:spPr>
        <p:txBody>
          <a:bodyPr/>
          <a:lstStyle/>
          <a:p>
            <a:pPr marL="571500" indent="-571500">
              <a:buClr>
                <a:srgbClr val="C00000"/>
              </a:buClr>
              <a:buFont typeface="+mj-lt"/>
              <a:buAutoNum type="romanUcPeriod" startAt="5"/>
            </a:pPr>
            <a:r>
              <a:rPr lang="en-US" b="1" dirty="0"/>
              <a:t>Kết quả thực nghiệm</a:t>
            </a:r>
          </a:p>
        </p:txBody>
      </p:sp>
      <p:sp>
        <p:nvSpPr>
          <p:cNvPr id="4" name="Date Placeholder 3"/>
          <p:cNvSpPr>
            <a:spLocks noGrp="1"/>
          </p:cNvSpPr>
          <p:nvPr>
            <p:ph type="dt" sz="half" idx="10"/>
          </p:nvPr>
        </p:nvSpPr>
        <p:spPr/>
        <p:txBody>
          <a:bodyPr/>
          <a:lstStyle/>
          <a:p>
            <a:fld id="{9F05D569-69AA-4D24-8124-3DD6E3F42B97}" type="datetime1">
              <a:rPr lang="en-US" smtClean="0"/>
              <a:t>6/4/2020</a:t>
            </a:fld>
            <a:endParaRPr lang="en-US"/>
          </a:p>
        </p:txBody>
      </p:sp>
      <p:sp>
        <p:nvSpPr>
          <p:cNvPr id="5" name="Slide Number Placeholder 4"/>
          <p:cNvSpPr>
            <a:spLocks noGrp="1"/>
          </p:cNvSpPr>
          <p:nvPr>
            <p:ph type="sldNum" sz="quarter" idx="12"/>
          </p:nvPr>
        </p:nvSpPr>
        <p:spPr>
          <a:xfrm>
            <a:off x="9774744" y="6245762"/>
            <a:ext cx="1280109" cy="503578"/>
          </a:xfrm>
        </p:spPr>
        <p:txBody>
          <a:bodyPr/>
          <a:lstStyle/>
          <a:p>
            <a:fld id="{4D6D33AE-CD2F-442B-AC23-82F180BFF515}" type="slidenum">
              <a:rPr lang="en-US" smtClean="0"/>
              <a:t>41</a:t>
            </a:fld>
            <a:endParaRPr lang="en-US" dirty="0"/>
          </a:p>
        </p:txBody>
      </p:sp>
      <p:sp>
        <p:nvSpPr>
          <p:cNvPr id="10" name="Content Placeholder 2"/>
          <p:cNvSpPr>
            <a:spLocks noGrp="1"/>
          </p:cNvSpPr>
          <p:nvPr>
            <p:ph idx="1"/>
          </p:nvPr>
        </p:nvSpPr>
        <p:spPr>
          <a:xfrm>
            <a:off x="1451578" y="2015733"/>
            <a:ext cx="9603275" cy="3296496"/>
          </a:xfrm>
        </p:spPr>
        <p:txBody>
          <a:bodyPr>
            <a:normAutofit/>
          </a:bodyPr>
          <a:lstStyle/>
          <a:p>
            <a:pPr marL="0" indent="0">
              <a:buNone/>
            </a:pPr>
            <a:endParaRPr lang="en-US" b="1" dirty="0" smtClean="0"/>
          </a:p>
          <a:p>
            <a:pPr marL="0" indent="0" algn="just">
              <a:buNone/>
            </a:pPr>
            <a:endParaRPr lang="en-US" b="1" dirty="0" smtClean="0"/>
          </a:p>
          <a:p>
            <a:pPr marL="0" indent="0">
              <a:buNone/>
            </a:pPr>
            <a:endParaRPr lang="en-US" b="1" dirty="0" smtClean="0"/>
          </a:p>
        </p:txBody>
      </p:sp>
      <p:sp>
        <p:nvSpPr>
          <p:cNvPr id="7" name="TextBox 6"/>
          <p:cNvSpPr txBox="1"/>
          <p:nvPr/>
        </p:nvSpPr>
        <p:spPr>
          <a:xfrm>
            <a:off x="2433562" y="5713946"/>
            <a:ext cx="7758230" cy="369332"/>
          </a:xfrm>
          <a:prstGeom prst="rect">
            <a:avLst/>
          </a:prstGeom>
          <a:noFill/>
        </p:spPr>
        <p:txBody>
          <a:bodyPr wrap="square" rtlCol="0">
            <a:spAutoFit/>
          </a:bodyPr>
          <a:lstStyle/>
          <a:p>
            <a:pPr algn="ctr"/>
            <a:r>
              <a:rPr lang="en-US" i="1" dirty="0" smtClean="0"/>
              <a:t>Hình 5.5: </a:t>
            </a:r>
            <a:r>
              <a:rPr lang="en-US" i="1" dirty="0"/>
              <a:t>Người dùng </a:t>
            </a:r>
            <a:r>
              <a:rPr lang="en-US" i="1" dirty="0" smtClean="0"/>
              <a:t>xem lịch sử bài thi</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33562" y="1993748"/>
            <a:ext cx="2295178" cy="3657600"/>
          </a:xfrm>
          <a:prstGeom prst="rect">
            <a:avLst/>
          </a:prstGeom>
          <a:ln>
            <a:noFill/>
          </a:ln>
          <a:effectLst>
            <a:outerShdw blurRad="190500" algn="tl" rotWithShape="0">
              <a:srgbClr val="000000">
                <a:alpha val="70000"/>
              </a:srgbClr>
            </a:outerShdw>
          </a:effectLst>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69442" y="1993748"/>
            <a:ext cx="2295178" cy="3657600"/>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96614" y="1993748"/>
            <a:ext cx="2295178" cy="36576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44548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804519"/>
            <a:ext cx="9603275" cy="1024281"/>
          </a:xfrm>
        </p:spPr>
        <p:txBody>
          <a:bodyPr/>
          <a:lstStyle/>
          <a:p>
            <a:pPr marL="571500" indent="-571500">
              <a:buClr>
                <a:srgbClr val="C00000"/>
              </a:buClr>
              <a:buFont typeface="+mj-lt"/>
              <a:buAutoNum type="romanUcPeriod" startAt="5"/>
            </a:pPr>
            <a:r>
              <a:rPr lang="en-US" b="1" dirty="0"/>
              <a:t>Kết quả thực nghiệm</a:t>
            </a:r>
          </a:p>
        </p:txBody>
      </p:sp>
      <p:sp>
        <p:nvSpPr>
          <p:cNvPr id="4" name="Date Placeholder 3"/>
          <p:cNvSpPr>
            <a:spLocks noGrp="1"/>
          </p:cNvSpPr>
          <p:nvPr>
            <p:ph type="dt" sz="half" idx="10"/>
          </p:nvPr>
        </p:nvSpPr>
        <p:spPr/>
        <p:txBody>
          <a:bodyPr/>
          <a:lstStyle/>
          <a:p>
            <a:fld id="{9F05D569-69AA-4D24-8124-3DD6E3F42B97}" type="datetime1">
              <a:rPr lang="en-US" smtClean="0"/>
              <a:t>6/4/2020</a:t>
            </a:fld>
            <a:endParaRPr lang="en-US"/>
          </a:p>
        </p:txBody>
      </p:sp>
      <p:sp>
        <p:nvSpPr>
          <p:cNvPr id="5" name="Slide Number Placeholder 4"/>
          <p:cNvSpPr>
            <a:spLocks noGrp="1"/>
          </p:cNvSpPr>
          <p:nvPr>
            <p:ph type="sldNum" sz="quarter" idx="12"/>
          </p:nvPr>
        </p:nvSpPr>
        <p:spPr>
          <a:xfrm>
            <a:off x="9774744" y="6245762"/>
            <a:ext cx="1280109" cy="503578"/>
          </a:xfrm>
        </p:spPr>
        <p:txBody>
          <a:bodyPr/>
          <a:lstStyle/>
          <a:p>
            <a:fld id="{4D6D33AE-CD2F-442B-AC23-82F180BFF515}" type="slidenum">
              <a:rPr lang="en-US" smtClean="0"/>
              <a:t>42</a:t>
            </a:fld>
            <a:endParaRPr lang="en-US" dirty="0"/>
          </a:p>
        </p:txBody>
      </p:sp>
      <p:sp>
        <p:nvSpPr>
          <p:cNvPr id="10" name="Content Placeholder 2"/>
          <p:cNvSpPr>
            <a:spLocks noGrp="1"/>
          </p:cNvSpPr>
          <p:nvPr>
            <p:ph idx="1"/>
          </p:nvPr>
        </p:nvSpPr>
        <p:spPr>
          <a:xfrm>
            <a:off x="1451578" y="2015733"/>
            <a:ext cx="9603275" cy="3296496"/>
          </a:xfrm>
        </p:spPr>
        <p:txBody>
          <a:bodyPr>
            <a:normAutofit/>
          </a:bodyPr>
          <a:lstStyle/>
          <a:p>
            <a:pPr marL="0" indent="0">
              <a:buNone/>
            </a:pPr>
            <a:endParaRPr lang="en-US" b="1" dirty="0" smtClean="0"/>
          </a:p>
          <a:p>
            <a:pPr marL="0" indent="0" algn="just">
              <a:buNone/>
            </a:pPr>
            <a:endParaRPr lang="en-US" b="1" dirty="0" smtClean="0"/>
          </a:p>
          <a:p>
            <a:pPr marL="0" indent="0">
              <a:buNone/>
            </a:pPr>
            <a:endParaRPr lang="en-US" b="1" dirty="0" smtClean="0"/>
          </a:p>
        </p:txBody>
      </p:sp>
      <p:sp>
        <p:nvSpPr>
          <p:cNvPr id="7" name="TextBox 6"/>
          <p:cNvSpPr txBox="1"/>
          <p:nvPr/>
        </p:nvSpPr>
        <p:spPr>
          <a:xfrm>
            <a:off x="2983681" y="5733088"/>
            <a:ext cx="5846809" cy="369332"/>
          </a:xfrm>
          <a:prstGeom prst="rect">
            <a:avLst/>
          </a:prstGeom>
          <a:noFill/>
        </p:spPr>
        <p:txBody>
          <a:bodyPr wrap="square" rtlCol="0">
            <a:spAutoFit/>
          </a:bodyPr>
          <a:lstStyle/>
          <a:p>
            <a:pPr algn="ctr"/>
            <a:r>
              <a:rPr lang="en-US" i="1" dirty="0" smtClean="0"/>
              <a:t>Hình 5.6: </a:t>
            </a:r>
            <a:r>
              <a:rPr lang="en-US" i="1" dirty="0"/>
              <a:t>Người dùng </a:t>
            </a:r>
            <a:r>
              <a:rPr lang="en-US" i="1" dirty="0" smtClean="0"/>
              <a:t>ôn tập thông qua slide bài giảng</a:t>
            </a:r>
          </a:p>
        </p:txBody>
      </p:sp>
      <p:pic>
        <p:nvPicPr>
          <p:cNvPr id="11" name="Picture 10"/>
          <p:cNvPicPr/>
          <p:nvPr/>
        </p:nvPicPr>
        <p:blipFill>
          <a:blip r:embed="rId2" cstate="print">
            <a:extLst>
              <a:ext uri="{28A0092B-C50C-407E-A947-70E740481C1C}">
                <a14:useLocalDpi xmlns:a14="http://schemas.microsoft.com/office/drawing/2010/main" val="0"/>
              </a:ext>
            </a:extLst>
          </a:blip>
          <a:stretch>
            <a:fillRect/>
          </a:stretch>
        </p:blipFill>
        <p:spPr>
          <a:xfrm>
            <a:off x="3445237" y="1993748"/>
            <a:ext cx="2286000" cy="3657600"/>
          </a:xfrm>
          <a:prstGeom prst="rect">
            <a:avLst/>
          </a:prstGeom>
          <a:ln>
            <a:noFill/>
          </a:ln>
          <a:effectLst>
            <a:outerShdw blurRad="190500" algn="tl" rotWithShape="0">
              <a:srgbClr val="000000">
                <a:alpha val="70000"/>
              </a:srgbClr>
            </a:outerShdw>
          </a:effectLst>
        </p:spPr>
      </p:pic>
      <p:pic>
        <p:nvPicPr>
          <p:cNvPr id="12" name="Picture 11"/>
          <p:cNvPicPr/>
          <p:nvPr/>
        </p:nvPicPr>
        <p:blipFill>
          <a:blip r:embed="rId3" cstate="print">
            <a:extLst>
              <a:ext uri="{28A0092B-C50C-407E-A947-70E740481C1C}">
                <a14:useLocalDpi xmlns:a14="http://schemas.microsoft.com/office/drawing/2010/main" val="0"/>
              </a:ext>
            </a:extLst>
          </a:blip>
          <a:stretch>
            <a:fillRect/>
          </a:stretch>
        </p:blipFill>
        <p:spPr>
          <a:xfrm>
            <a:off x="6260192" y="1986763"/>
            <a:ext cx="2286000" cy="36576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96738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804519"/>
            <a:ext cx="9603275" cy="1024281"/>
          </a:xfrm>
        </p:spPr>
        <p:txBody>
          <a:bodyPr/>
          <a:lstStyle/>
          <a:p>
            <a:pPr marL="571500" indent="-571500">
              <a:buClr>
                <a:srgbClr val="C00000"/>
              </a:buClr>
              <a:buFont typeface="+mj-lt"/>
              <a:buAutoNum type="romanUcPeriod" startAt="5"/>
            </a:pPr>
            <a:r>
              <a:rPr lang="en-US" b="1" dirty="0"/>
              <a:t>Kết quả thực nghiệm</a:t>
            </a:r>
          </a:p>
        </p:txBody>
      </p:sp>
      <p:sp>
        <p:nvSpPr>
          <p:cNvPr id="4" name="Date Placeholder 3"/>
          <p:cNvSpPr>
            <a:spLocks noGrp="1"/>
          </p:cNvSpPr>
          <p:nvPr>
            <p:ph type="dt" sz="half" idx="10"/>
          </p:nvPr>
        </p:nvSpPr>
        <p:spPr/>
        <p:txBody>
          <a:bodyPr/>
          <a:lstStyle/>
          <a:p>
            <a:fld id="{9F05D569-69AA-4D24-8124-3DD6E3F42B97}" type="datetime1">
              <a:rPr lang="en-US" smtClean="0"/>
              <a:t>6/4/2020</a:t>
            </a:fld>
            <a:endParaRPr lang="en-US"/>
          </a:p>
        </p:txBody>
      </p:sp>
      <p:sp>
        <p:nvSpPr>
          <p:cNvPr id="5" name="Slide Number Placeholder 4"/>
          <p:cNvSpPr>
            <a:spLocks noGrp="1"/>
          </p:cNvSpPr>
          <p:nvPr>
            <p:ph type="sldNum" sz="quarter" idx="12"/>
          </p:nvPr>
        </p:nvSpPr>
        <p:spPr>
          <a:xfrm>
            <a:off x="9774744" y="6245762"/>
            <a:ext cx="1280109" cy="503578"/>
          </a:xfrm>
        </p:spPr>
        <p:txBody>
          <a:bodyPr/>
          <a:lstStyle/>
          <a:p>
            <a:fld id="{4D6D33AE-CD2F-442B-AC23-82F180BFF515}" type="slidenum">
              <a:rPr lang="en-US" smtClean="0"/>
              <a:t>43</a:t>
            </a:fld>
            <a:endParaRPr lang="en-US" dirty="0"/>
          </a:p>
        </p:txBody>
      </p:sp>
      <p:sp>
        <p:nvSpPr>
          <p:cNvPr id="10" name="Content Placeholder 2"/>
          <p:cNvSpPr>
            <a:spLocks noGrp="1"/>
          </p:cNvSpPr>
          <p:nvPr>
            <p:ph idx="1"/>
          </p:nvPr>
        </p:nvSpPr>
        <p:spPr>
          <a:xfrm>
            <a:off x="1451578" y="2015733"/>
            <a:ext cx="9603275" cy="3296496"/>
          </a:xfrm>
        </p:spPr>
        <p:txBody>
          <a:bodyPr>
            <a:normAutofit/>
          </a:bodyPr>
          <a:lstStyle/>
          <a:p>
            <a:pPr marL="0" indent="0">
              <a:buNone/>
            </a:pPr>
            <a:endParaRPr lang="en-US" b="1" dirty="0" smtClean="0"/>
          </a:p>
          <a:p>
            <a:pPr marL="0" indent="0" algn="just">
              <a:buNone/>
            </a:pPr>
            <a:endParaRPr lang="en-US" b="1" dirty="0" smtClean="0"/>
          </a:p>
          <a:p>
            <a:pPr marL="0" indent="0">
              <a:buNone/>
            </a:pPr>
            <a:endParaRPr lang="en-US" b="1" dirty="0" smtClean="0"/>
          </a:p>
        </p:txBody>
      </p:sp>
      <p:sp>
        <p:nvSpPr>
          <p:cNvPr id="7" name="TextBox 6"/>
          <p:cNvSpPr txBox="1"/>
          <p:nvPr/>
        </p:nvSpPr>
        <p:spPr>
          <a:xfrm>
            <a:off x="1451579" y="5733088"/>
            <a:ext cx="9603274" cy="369332"/>
          </a:xfrm>
          <a:prstGeom prst="rect">
            <a:avLst/>
          </a:prstGeom>
          <a:noFill/>
        </p:spPr>
        <p:txBody>
          <a:bodyPr wrap="square" rtlCol="0">
            <a:spAutoFit/>
          </a:bodyPr>
          <a:lstStyle/>
          <a:p>
            <a:pPr algn="ctr"/>
            <a:r>
              <a:rPr lang="en-US" i="1" dirty="0" smtClean="0"/>
              <a:t>Hình 5.7: </a:t>
            </a:r>
            <a:r>
              <a:rPr lang="en-US" i="1" dirty="0"/>
              <a:t>Người dùng </a:t>
            </a:r>
            <a:r>
              <a:rPr lang="en-US" i="1" dirty="0" smtClean="0"/>
              <a:t>ôn tập thông qua ngân hàng câu hỏi</a:t>
            </a:r>
          </a:p>
        </p:txBody>
      </p:sp>
      <p:pic>
        <p:nvPicPr>
          <p:cNvPr id="9" name="Picture 8"/>
          <p:cNvPicPr/>
          <p:nvPr/>
        </p:nvPicPr>
        <p:blipFill>
          <a:blip r:embed="rId2" cstate="print">
            <a:extLst>
              <a:ext uri="{28A0092B-C50C-407E-A947-70E740481C1C}">
                <a14:useLocalDpi xmlns:a14="http://schemas.microsoft.com/office/drawing/2010/main" val="0"/>
              </a:ext>
            </a:extLst>
          </a:blip>
          <a:stretch>
            <a:fillRect/>
          </a:stretch>
        </p:blipFill>
        <p:spPr>
          <a:xfrm>
            <a:off x="1451578" y="2015733"/>
            <a:ext cx="2286000" cy="3657600"/>
          </a:xfrm>
          <a:prstGeom prst="rect">
            <a:avLst/>
          </a:prstGeom>
          <a:ln>
            <a:noFill/>
          </a:ln>
          <a:effectLst>
            <a:outerShdw blurRad="190500" algn="tl" rotWithShape="0">
              <a:srgbClr val="000000">
                <a:alpha val="70000"/>
              </a:srgbClr>
            </a:outerShdw>
          </a:effectLst>
        </p:spPr>
      </p:pic>
      <p:pic>
        <p:nvPicPr>
          <p:cNvPr id="13" name="Picture 12"/>
          <p:cNvPicPr/>
          <p:nvPr/>
        </p:nvPicPr>
        <p:blipFill>
          <a:blip r:embed="rId3" cstate="print">
            <a:extLst>
              <a:ext uri="{28A0092B-C50C-407E-A947-70E740481C1C}">
                <a14:useLocalDpi xmlns:a14="http://schemas.microsoft.com/office/drawing/2010/main" val="0"/>
              </a:ext>
            </a:extLst>
          </a:blip>
          <a:stretch>
            <a:fillRect/>
          </a:stretch>
        </p:blipFill>
        <p:spPr>
          <a:xfrm>
            <a:off x="3889490" y="2015733"/>
            <a:ext cx="2286000" cy="3657600"/>
          </a:xfrm>
          <a:prstGeom prst="rect">
            <a:avLst/>
          </a:prstGeom>
          <a:ln>
            <a:noFill/>
          </a:ln>
          <a:effectLst>
            <a:outerShdw blurRad="190500" algn="tl" rotWithShape="0">
              <a:srgbClr val="000000">
                <a:alpha val="70000"/>
              </a:srgbClr>
            </a:outerShdw>
          </a:effectLst>
        </p:spPr>
      </p:pic>
      <p:pic>
        <p:nvPicPr>
          <p:cNvPr id="14" name="Picture 13"/>
          <p:cNvPicPr/>
          <p:nvPr/>
        </p:nvPicPr>
        <p:blipFill>
          <a:blip r:embed="rId4" cstate="print">
            <a:extLst>
              <a:ext uri="{28A0092B-C50C-407E-A947-70E740481C1C}">
                <a14:useLocalDpi xmlns:a14="http://schemas.microsoft.com/office/drawing/2010/main" val="0"/>
              </a:ext>
            </a:extLst>
          </a:blip>
          <a:stretch>
            <a:fillRect/>
          </a:stretch>
        </p:blipFill>
        <p:spPr>
          <a:xfrm>
            <a:off x="6323775" y="2015733"/>
            <a:ext cx="2286000" cy="3657600"/>
          </a:xfrm>
          <a:prstGeom prst="rect">
            <a:avLst/>
          </a:prstGeom>
          <a:ln>
            <a:noFill/>
          </a:ln>
          <a:effectLst>
            <a:outerShdw blurRad="190500" algn="tl" rotWithShape="0">
              <a:srgbClr val="000000">
                <a:alpha val="70000"/>
              </a:srgbClr>
            </a:outerShdw>
          </a:effectLst>
        </p:spPr>
      </p:pic>
      <p:pic>
        <p:nvPicPr>
          <p:cNvPr id="15" name="Picture 14"/>
          <p:cNvPicPr/>
          <p:nvPr/>
        </p:nvPicPr>
        <p:blipFill>
          <a:blip r:embed="rId5" cstate="print">
            <a:extLst>
              <a:ext uri="{28A0092B-C50C-407E-A947-70E740481C1C}">
                <a14:useLocalDpi xmlns:a14="http://schemas.microsoft.com/office/drawing/2010/main" val="0"/>
              </a:ext>
            </a:extLst>
          </a:blip>
          <a:stretch>
            <a:fillRect/>
          </a:stretch>
        </p:blipFill>
        <p:spPr>
          <a:xfrm>
            <a:off x="8761687" y="2045611"/>
            <a:ext cx="2286000" cy="36576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63137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804519"/>
            <a:ext cx="9603275" cy="1024281"/>
          </a:xfrm>
        </p:spPr>
        <p:txBody>
          <a:bodyPr/>
          <a:lstStyle/>
          <a:p>
            <a:pPr marL="571500" indent="-571500">
              <a:buClr>
                <a:srgbClr val="C00000"/>
              </a:buClr>
              <a:buFont typeface="+mj-lt"/>
              <a:buAutoNum type="romanUcPeriod" startAt="5"/>
            </a:pPr>
            <a:r>
              <a:rPr lang="en-US" b="1" dirty="0"/>
              <a:t>Kết quả thực nghiệm</a:t>
            </a:r>
          </a:p>
        </p:txBody>
      </p:sp>
      <p:sp>
        <p:nvSpPr>
          <p:cNvPr id="4" name="Date Placeholder 3"/>
          <p:cNvSpPr>
            <a:spLocks noGrp="1"/>
          </p:cNvSpPr>
          <p:nvPr>
            <p:ph type="dt" sz="half" idx="10"/>
          </p:nvPr>
        </p:nvSpPr>
        <p:spPr/>
        <p:txBody>
          <a:bodyPr/>
          <a:lstStyle/>
          <a:p>
            <a:fld id="{9F05D569-69AA-4D24-8124-3DD6E3F42B97}" type="datetime1">
              <a:rPr lang="en-US" smtClean="0"/>
              <a:t>6/4/2020</a:t>
            </a:fld>
            <a:endParaRPr lang="en-US"/>
          </a:p>
        </p:txBody>
      </p:sp>
      <p:sp>
        <p:nvSpPr>
          <p:cNvPr id="5" name="Slide Number Placeholder 4"/>
          <p:cNvSpPr>
            <a:spLocks noGrp="1"/>
          </p:cNvSpPr>
          <p:nvPr>
            <p:ph type="sldNum" sz="quarter" idx="12"/>
          </p:nvPr>
        </p:nvSpPr>
        <p:spPr>
          <a:xfrm>
            <a:off x="9774744" y="6245762"/>
            <a:ext cx="1280109" cy="503578"/>
          </a:xfrm>
        </p:spPr>
        <p:txBody>
          <a:bodyPr/>
          <a:lstStyle/>
          <a:p>
            <a:fld id="{4D6D33AE-CD2F-442B-AC23-82F180BFF515}" type="slidenum">
              <a:rPr lang="en-US" smtClean="0"/>
              <a:t>44</a:t>
            </a:fld>
            <a:endParaRPr lang="en-US" dirty="0"/>
          </a:p>
        </p:txBody>
      </p:sp>
      <p:sp>
        <p:nvSpPr>
          <p:cNvPr id="10" name="Content Placeholder 2"/>
          <p:cNvSpPr>
            <a:spLocks noGrp="1"/>
          </p:cNvSpPr>
          <p:nvPr>
            <p:ph idx="1"/>
          </p:nvPr>
        </p:nvSpPr>
        <p:spPr>
          <a:xfrm>
            <a:off x="1451578" y="2015733"/>
            <a:ext cx="9603275" cy="3296496"/>
          </a:xfrm>
        </p:spPr>
        <p:txBody>
          <a:bodyPr>
            <a:normAutofit/>
          </a:bodyPr>
          <a:lstStyle/>
          <a:p>
            <a:pPr marL="0" indent="0">
              <a:buNone/>
            </a:pPr>
            <a:endParaRPr lang="en-US" b="1" dirty="0" smtClean="0"/>
          </a:p>
          <a:p>
            <a:pPr marL="0" indent="0" algn="just">
              <a:buNone/>
            </a:pPr>
            <a:endParaRPr lang="en-US" b="1" dirty="0" smtClean="0"/>
          </a:p>
          <a:p>
            <a:pPr marL="0" indent="0">
              <a:buNone/>
            </a:pPr>
            <a:endParaRPr lang="en-US" b="1" dirty="0" smtClean="0"/>
          </a:p>
        </p:txBody>
      </p:sp>
      <p:sp>
        <p:nvSpPr>
          <p:cNvPr id="7" name="TextBox 6"/>
          <p:cNvSpPr txBox="1"/>
          <p:nvPr/>
        </p:nvSpPr>
        <p:spPr>
          <a:xfrm>
            <a:off x="1036320" y="5733088"/>
            <a:ext cx="10018533" cy="369332"/>
          </a:xfrm>
          <a:prstGeom prst="rect">
            <a:avLst/>
          </a:prstGeom>
          <a:noFill/>
        </p:spPr>
        <p:txBody>
          <a:bodyPr wrap="square" rtlCol="0">
            <a:spAutoFit/>
          </a:bodyPr>
          <a:lstStyle/>
          <a:p>
            <a:pPr algn="ctr"/>
            <a:r>
              <a:rPr lang="en-US" i="1" dirty="0" smtClean="0"/>
              <a:t>Hình 5.8: </a:t>
            </a:r>
            <a:r>
              <a:rPr lang="en-US" i="1" dirty="0"/>
              <a:t>Người dùng </a:t>
            </a:r>
            <a:r>
              <a:rPr lang="en-US" i="1" dirty="0" smtClean="0"/>
              <a:t>xem danh sách câu hỏi trong ngân hàng</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49940" y="1966982"/>
            <a:ext cx="2286470" cy="3657600"/>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5057" y="1966982"/>
            <a:ext cx="2286470" cy="36576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91784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804519"/>
            <a:ext cx="9603275" cy="1024281"/>
          </a:xfrm>
        </p:spPr>
        <p:txBody>
          <a:bodyPr/>
          <a:lstStyle/>
          <a:p>
            <a:pPr marL="571500" indent="-571500">
              <a:buClr>
                <a:srgbClr val="C00000"/>
              </a:buClr>
              <a:buFont typeface="+mj-lt"/>
              <a:buAutoNum type="romanUcPeriod" startAt="5"/>
            </a:pPr>
            <a:r>
              <a:rPr lang="en-US" b="1" dirty="0"/>
              <a:t>Kết quả thực nghiệm</a:t>
            </a:r>
          </a:p>
        </p:txBody>
      </p:sp>
      <p:sp>
        <p:nvSpPr>
          <p:cNvPr id="4" name="Date Placeholder 3"/>
          <p:cNvSpPr>
            <a:spLocks noGrp="1"/>
          </p:cNvSpPr>
          <p:nvPr>
            <p:ph type="dt" sz="half" idx="10"/>
          </p:nvPr>
        </p:nvSpPr>
        <p:spPr/>
        <p:txBody>
          <a:bodyPr/>
          <a:lstStyle/>
          <a:p>
            <a:fld id="{9F05D569-69AA-4D24-8124-3DD6E3F42B97}" type="datetime1">
              <a:rPr lang="en-US" smtClean="0"/>
              <a:t>6/4/2020</a:t>
            </a:fld>
            <a:endParaRPr lang="en-US"/>
          </a:p>
        </p:txBody>
      </p:sp>
      <p:sp>
        <p:nvSpPr>
          <p:cNvPr id="5" name="Slide Number Placeholder 4"/>
          <p:cNvSpPr>
            <a:spLocks noGrp="1"/>
          </p:cNvSpPr>
          <p:nvPr>
            <p:ph type="sldNum" sz="quarter" idx="12"/>
          </p:nvPr>
        </p:nvSpPr>
        <p:spPr>
          <a:xfrm>
            <a:off x="9774744" y="6245762"/>
            <a:ext cx="1280109" cy="503578"/>
          </a:xfrm>
        </p:spPr>
        <p:txBody>
          <a:bodyPr/>
          <a:lstStyle/>
          <a:p>
            <a:fld id="{4D6D33AE-CD2F-442B-AC23-82F180BFF515}" type="slidenum">
              <a:rPr lang="en-US" smtClean="0"/>
              <a:t>45</a:t>
            </a:fld>
            <a:endParaRPr lang="en-US" dirty="0"/>
          </a:p>
        </p:txBody>
      </p:sp>
      <p:sp>
        <p:nvSpPr>
          <p:cNvPr id="7" name="TextBox 6"/>
          <p:cNvSpPr txBox="1"/>
          <p:nvPr/>
        </p:nvSpPr>
        <p:spPr>
          <a:xfrm>
            <a:off x="1243949" y="5696040"/>
            <a:ext cx="10018533" cy="369332"/>
          </a:xfrm>
          <a:prstGeom prst="rect">
            <a:avLst/>
          </a:prstGeom>
          <a:noFill/>
        </p:spPr>
        <p:txBody>
          <a:bodyPr wrap="square" rtlCol="0">
            <a:spAutoFit/>
          </a:bodyPr>
          <a:lstStyle/>
          <a:p>
            <a:pPr algn="ctr"/>
            <a:r>
              <a:rPr lang="en-US" i="1" dirty="0" smtClean="0"/>
              <a:t>Hình 5.9: Đánh giá của người dùng về hệ thống đối với việc học tập của họ</a:t>
            </a:r>
          </a:p>
        </p:txBody>
      </p:sp>
      <p:pic>
        <p:nvPicPr>
          <p:cNvPr id="11" name="Content Placeholder 10"/>
          <p:cNvPicPr>
            <a:picLocks noGrp="1"/>
          </p:cNvPicPr>
          <p:nvPr>
            <p:ph idx="1"/>
          </p:nvPr>
        </p:nvPicPr>
        <p:blipFill rotWithShape="1">
          <a:blip r:embed="rId2" cstate="print">
            <a:extLst>
              <a:ext uri="{BEBA8EAE-BF5A-486C-A8C5-ECC9F3942E4B}">
                <a14:imgProps xmlns:a14="http://schemas.microsoft.com/office/drawing/2010/main">
                  <a14:imgLayer r:embed="rId3">
                    <a14:imgEffect>
                      <a14:backgroundRemoval t="6341" b="100000" l="0" r="72378"/>
                    </a14:imgEffect>
                  </a14:imgLayer>
                </a14:imgProps>
              </a:ext>
              <a:ext uri="{28A0092B-C50C-407E-A947-70E740481C1C}">
                <a14:useLocalDpi xmlns:a14="http://schemas.microsoft.com/office/drawing/2010/main" val="0"/>
              </a:ext>
            </a:extLst>
          </a:blip>
          <a:srcRect t="6277" r="27140"/>
          <a:stretch/>
        </p:blipFill>
        <p:spPr>
          <a:xfrm>
            <a:off x="3846831" y="2232659"/>
            <a:ext cx="3506470" cy="3233103"/>
          </a:xfrm>
          <a:prstGeom prst="rect">
            <a:avLst/>
          </a:prstGeom>
        </p:spPr>
      </p:pic>
      <p:pic>
        <p:nvPicPr>
          <p:cNvPr id="12" name="Content Placeholder 10"/>
          <p:cNvPicPr>
            <a:picLocks/>
          </p:cNvPicPr>
          <p:nvPr/>
        </p:nvPicPr>
        <p:blipFill rotWithShape="1">
          <a:blip r:embed="rId4" cstate="print">
            <a:extLst>
              <a:ext uri="{28A0092B-C50C-407E-A947-70E740481C1C}">
                <a14:useLocalDpi xmlns:a14="http://schemas.microsoft.com/office/drawing/2010/main" val="0"/>
              </a:ext>
            </a:extLst>
          </a:blip>
          <a:srcRect l="74976" t="45697" r="1456" b="38528"/>
          <a:stretch/>
        </p:blipFill>
        <p:spPr>
          <a:xfrm>
            <a:off x="7554138" y="3096453"/>
            <a:ext cx="2489359" cy="1447406"/>
          </a:xfrm>
          <a:prstGeom prst="rect">
            <a:avLst/>
          </a:prstGeom>
        </p:spPr>
      </p:pic>
    </p:spTree>
    <p:extLst>
      <p:ext uri="{BB962C8B-B14F-4D97-AF65-F5344CB8AC3E}">
        <p14:creationId xmlns:p14="http://schemas.microsoft.com/office/powerpoint/2010/main" val="2992588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804519"/>
            <a:ext cx="9603275" cy="1024281"/>
          </a:xfrm>
        </p:spPr>
        <p:txBody>
          <a:bodyPr/>
          <a:lstStyle/>
          <a:p>
            <a:pPr marL="571500" indent="-571500">
              <a:buClr>
                <a:srgbClr val="C00000"/>
              </a:buClr>
              <a:buFont typeface="+mj-lt"/>
              <a:buAutoNum type="romanUcPeriod" startAt="5"/>
            </a:pPr>
            <a:r>
              <a:rPr lang="en-US" b="1" dirty="0"/>
              <a:t>Kết quả thực nghiệm</a:t>
            </a:r>
          </a:p>
        </p:txBody>
      </p:sp>
      <p:sp>
        <p:nvSpPr>
          <p:cNvPr id="4" name="Date Placeholder 3"/>
          <p:cNvSpPr>
            <a:spLocks noGrp="1"/>
          </p:cNvSpPr>
          <p:nvPr>
            <p:ph type="dt" sz="half" idx="10"/>
          </p:nvPr>
        </p:nvSpPr>
        <p:spPr/>
        <p:txBody>
          <a:bodyPr/>
          <a:lstStyle/>
          <a:p>
            <a:fld id="{9F05D569-69AA-4D24-8124-3DD6E3F42B97}" type="datetime1">
              <a:rPr lang="en-US" smtClean="0"/>
              <a:t>6/4/2020</a:t>
            </a:fld>
            <a:endParaRPr lang="en-US"/>
          </a:p>
        </p:txBody>
      </p:sp>
      <p:sp>
        <p:nvSpPr>
          <p:cNvPr id="5" name="Slide Number Placeholder 4"/>
          <p:cNvSpPr>
            <a:spLocks noGrp="1"/>
          </p:cNvSpPr>
          <p:nvPr>
            <p:ph type="sldNum" sz="quarter" idx="12"/>
          </p:nvPr>
        </p:nvSpPr>
        <p:spPr>
          <a:xfrm>
            <a:off x="9774744" y="6245762"/>
            <a:ext cx="1280109" cy="503578"/>
          </a:xfrm>
        </p:spPr>
        <p:txBody>
          <a:bodyPr/>
          <a:lstStyle/>
          <a:p>
            <a:fld id="{4D6D33AE-CD2F-442B-AC23-82F180BFF515}" type="slidenum">
              <a:rPr lang="en-US" smtClean="0"/>
              <a:t>46</a:t>
            </a:fld>
            <a:endParaRPr lang="en-US" dirty="0"/>
          </a:p>
        </p:txBody>
      </p:sp>
      <p:sp>
        <p:nvSpPr>
          <p:cNvPr id="7" name="TextBox 6"/>
          <p:cNvSpPr txBox="1"/>
          <p:nvPr/>
        </p:nvSpPr>
        <p:spPr>
          <a:xfrm>
            <a:off x="1243949" y="5742613"/>
            <a:ext cx="10018533" cy="369332"/>
          </a:xfrm>
          <a:prstGeom prst="rect">
            <a:avLst/>
          </a:prstGeom>
          <a:noFill/>
        </p:spPr>
        <p:txBody>
          <a:bodyPr wrap="square" rtlCol="0">
            <a:spAutoFit/>
          </a:bodyPr>
          <a:lstStyle/>
          <a:p>
            <a:pPr algn="ctr"/>
            <a:r>
              <a:rPr lang="en-US" i="1" dirty="0" smtClean="0"/>
              <a:t>Hình 5.10: </a:t>
            </a:r>
            <a:r>
              <a:rPr lang="en-US" i="1" dirty="0"/>
              <a:t>Đánh giá của người dùng về tần suất sử dụng phần mềm để học tập mỗi </a:t>
            </a:r>
            <a:r>
              <a:rPr lang="en-US" i="1" dirty="0" smtClean="0"/>
              <a:t>ngày</a:t>
            </a:r>
          </a:p>
        </p:txBody>
      </p:sp>
      <p:pic>
        <p:nvPicPr>
          <p:cNvPr id="9" name="Picture 8"/>
          <p:cNvPicPr/>
          <p:nvPr/>
        </p:nvPicPr>
        <p:blipFill rotWithShape="1">
          <a:blip r:embed="rId2" cstate="print">
            <a:extLst>
              <a:ext uri="{BEBA8EAE-BF5A-486C-A8C5-ECC9F3942E4B}">
                <a14:imgProps xmlns:a14="http://schemas.microsoft.com/office/drawing/2010/main">
                  <a14:imgLayer r:embed="rId3">
                    <a14:imgEffect>
                      <a14:backgroundRemoval t="6046" b="100000" l="3497" r="77506">
                        <a14:foregroundMark x1="35082" y1="32353" x2="35082" y2="32353"/>
                        <a14:foregroundMark x1="32517" y1="32353" x2="34266" y2="31373"/>
                        <a14:foregroundMark x1="28788" y1="11275" x2="28788" y2="11275"/>
                      </a14:backgroundRemoval>
                    </a14:imgEffect>
                  </a14:imgLayer>
                </a14:imgProps>
              </a:ext>
              <a:ext uri="{28A0092B-C50C-407E-A947-70E740481C1C}">
                <a14:useLocalDpi xmlns:a14="http://schemas.microsoft.com/office/drawing/2010/main" val="0"/>
              </a:ext>
            </a:extLst>
          </a:blip>
          <a:srcRect l="3333" t="6285" r="21775"/>
          <a:stretch/>
        </p:blipFill>
        <p:spPr>
          <a:xfrm>
            <a:off x="3799642" y="2210540"/>
            <a:ext cx="3604335" cy="3232846"/>
          </a:xfrm>
          <a:prstGeom prst="rect">
            <a:avLst/>
          </a:prstGeom>
        </p:spPr>
      </p:pic>
      <p:pic>
        <p:nvPicPr>
          <p:cNvPr id="12" name="Picture 11"/>
          <p:cNvPicPr/>
          <p:nvPr/>
        </p:nvPicPr>
        <p:blipFill rotWithShape="1">
          <a:blip r:embed="rId4" cstate="print">
            <a:extLst>
              <a:ext uri="{28A0092B-C50C-407E-A947-70E740481C1C}">
                <a14:useLocalDpi xmlns:a14="http://schemas.microsoft.com/office/drawing/2010/main" val="0"/>
              </a:ext>
            </a:extLst>
          </a:blip>
          <a:srcRect l="79853" t="45084" r="940" b="37931"/>
          <a:stretch/>
        </p:blipFill>
        <p:spPr>
          <a:xfrm>
            <a:off x="7642860" y="2970268"/>
            <a:ext cx="2486790" cy="1713390"/>
          </a:xfrm>
          <a:prstGeom prst="rect">
            <a:avLst/>
          </a:prstGeom>
        </p:spPr>
      </p:pic>
    </p:spTree>
    <p:extLst>
      <p:ext uri="{BB962C8B-B14F-4D97-AF65-F5344CB8AC3E}">
        <p14:creationId xmlns:p14="http://schemas.microsoft.com/office/powerpoint/2010/main" val="361905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804519"/>
            <a:ext cx="9603275" cy="1024281"/>
          </a:xfrm>
        </p:spPr>
        <p:txBody>
          <a:bodyPr/>
          <a:lstStyle/>
          <a:p>
            <a:pPr marL="571500" indent="-571500">
              <a:buClr>
                <a:srgbClr val="C00000"/>
              </a:buClr>
              <a:buFont typeface="+mj-lt"/>
              <a:buAutoNum type="romanUcPeriod" startAt="5"/>
            </a:pPr>
            <a:r>
              <a:rPr lang="en-US" b="1" dirty="0"/>
              <a:t>Kết quả thực nghiệm</a:t>
            </a:r>
          </a:p>
        </p:txBody>
      </p:sp>
      <p:sp>
        <p:nvSpPr>
          <p:cNvPr id="4" name="Date Placeholder 3"/>
          <p:cNvSpPr>
            <a:spLocks noGrp="1"/>
          </p:cNvSpPr>
          <p:nvPr>
            <p:ph type="dt" sz="half" idx="10"/>
          </p:nvPr>
        </p:nvSpPr>
        <p:spPr/>
        <p:txBody>
          <a:bodyPr/>
          <a:lstStyle/>
          <a:p>
            <a:fld id="{9F05D569-69AA-4D24-8124-3DD6E3F42B97}" type="datetime1">
              <a:rPr lang="en-US" smtClean="0"/>
              <a:t>6/4/2020</a:t>
            </a:fld>
            <a:endParaRPr lang="en-US"/>
          </a:p>
        </p:txBody>
      </p:sp>
      <p:sp>
        <p:nvSpPr>
          <p:cNvPr id="5" name="Slide Number Placeholder 4"/>
          <p:cNvSpPr>
            <a:spLocks noGrp="1"/>
          </p:cNvSpPr>
          <p:nvPr>
            <p:ph type="sldNum" sz="quarter" idx="12"/>
          </p:nvPr>
        </p:nvSpPr>
        <p:spPr>
          <a:xfrm>
            <a:off x="9774744" y="6245762"/>
            <a:ext cx="1280109" cy="503578"/>
          </a:xfrm>
        </p:spPr>
        <p:txBody>
          <a:bodyPr/>
          <a:lstStyle/>
          <a:p>
            <a:fld id="{4D6D33AE-CD2F-442B-AC23-82F180BFF515}" type="slidenum">
              <a:rPr lang="en-US" smtClean="0"/>
              <a:t>47</a:t>
            </a:fld>
            <a:endParaRPr lang="en-US" dirty="0"/>
          </a:p>
        </p:txBody>
      </p:sp>
      <p:sp>
        <p:nvSpPr>
          <p:cNvPr id="7" name="TextBox 6"/>
          <p:cNvSpPr txBox="1"/>
          <p:nvPr/>
        </p:nvSpPr>
        <p:spPr>
          <a:xfrm>
            <a:off x="1036320" y="5733088"/>
            <a:ext cx="10018533" cy="369332"/>
          </a:xfrm>
          <a:prstGeom prst="rect">
            <a:avLst/>
          </a:prstGeom>
          <a:noFill/>
        </p:spPr>
        <p:txBody>
          <a:bodyPr wrap="square" rtlCol="0">
            <a:spAutoFit/>
          </a:bodyPr>
          <a:lstStyle/>
          <a:p>
            <a:pPr algn="ctr"/>
            <a:r>
              <a:rPr lang="en-US" i="1" dirty="0" smtClean="0"/>
              <a:t>Hình 5.12: </a:t>
            </a:r>
            <a:r>
              <a:rPr lang="en-US" i="1" dirty="0"/>
              <a:t>Kết quả thi khi người học chỉ học theo phương pháp truyền thống</a:t>
            </a:r>
            <a:endParaRPr lang="en-US" i="1" dirty="0" smtClean="0"/>
          </a:p>
        </p:txBody>
      </p:sp>
      <p:pic>
        <p:nvPicPr>
          <p:cNvPr id="9" name="Picture 8"/>
          <p:cNvPicPr/>
          <p:nvPr/>
        </p:nvPicPr>
        <p:blipFill rotWithShape="1">
          <a:blip r:embed="rId2" cstate="print">
            <a:extLst>
              <a:ext uri="{BEBA8EAE-BF5A-486C-A8C5-ECC9F3942E4B}">
                <a14:imgProps xmlns:a14="http://schemas.microsoft.com/office/drawing/2010/main">
                  <a14:imgLayer r:embed="rId3">
                    <a14:imgEffect>
                      <a14:backgroundRemoval t="6163" b="100000" l="0" r="77844">
                        <a14:foregroundMark x1="19905" y1="59476" x2="23341" y2="60092"/>
                      </a14:backgroundRemoval>
                    </a14:imgEffect>
                  </a14:imgLayer>
                </a14:imgProps>
              </a:ext>
              <a:ext uri="{28A0092B-C50C-407E-A947-70E740481C1C}">
                <a14:useLocalDpi xmlns:a14="http://schemas.microsoft.com/office/drawing/2010/main" val="0"/>
              </a:ext>
            </a:extLst>
          </a:blip>
          <a:srcRect t="6110" r="22017"/>
          <a:stretch/>
        </p:blipFill>
        <p:spPr>
          <a:xfrm>
            <a:off x="3385057" y="2133600"/>
            <a:ext cx="4082543" cy="3456148"/>
          </a:xfrm>
          <a:prstGeom prst="rect">
            <a:avLst/>
          </a:prstGeom>
        </p:spPr>
      </p:pic>
      <p:pic>
        <p:nvPicPr>
          <p:cNvPr id="10" name="Picture 9"/>
          <p:cNvPicPr/>
          <p:nvPr/>
        </p:nvPicPr>
        <p:blipFill rotWithShape="1">
          <a:blip r:embed="rId4" cstate="print">
            <a:extLst>
              <a:ext uri="{28A0092B-C50C-407E-A947-70E740481C1C}">
                <a14:useLocalDpi xmlns:a14="http://schemas.microsoft.com/office/drawing/2010/main" val="0"/>
              </a:ext>
            </a:extLst>
          </a:blip>
          <a:srcRect l="79154" t="47141" r="1303" b="41085"/>
          <a:stretch/>
        </p:blipFill>
        <p:spPr>
          <a:xfrm>
            <a:off x="7467600" y="2901310"/>
            <a:ext cx="2232660" cy="1350650"/>
          </a:xfrm>
          <a:prstGeom prst="rect">
            <a:avLst/>
          </a:prstGeom>
        </p:spPr>
      </p:pic>
    </p:spTree>
    <p:extLst>
      <p:ext uri="{BB962C8B-B14F-4D97-AF65-F5344CB8AC3E}">
        <p14:creationId xmlns:p14="http://schemas.microsoft.com/office/powerpoint/2010/main" val="2663033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804519"/>
            <a:ext cx="9603275" cy="1024281"/>
          </a:xfrm>
        </p:spPr>
        <p:txBody>
          <a:bodyPr/>
          <a:lstStyle/>
          <a:p>
            <a:pPr marL="571500" indent="-571500">
              <a:buClr>
                <a:srgbClr val="C00000"/>
              </a:buClr>
              <a:buFont typeface="+mj-lt"/>
              <a:buAutoNum type="romanUcPeriod" startAt="5"/>
            </a:pPr>
            <a:r>
              <a:rPr lang="en-US" b="1" dirty="0"/>
              <a:t>Kết quả thực nghiệm</a:t>
            </a:r>
          </a:p>
        </p:txBody>
      </p:sp>
      <p:sp>
        <p:nvSpPr>
          <p:cNvPr id="4" name="Date Placeholder 3"/>
          <p:cNvSpPr>
            <a:spLocks noGrp="1"/>
          </p:cNvSpPr>
          <p:nvPr>
            <p:ph type="dt" sz="half" idx="10"/>
          </p:nvPr>
        </p:nvSpPr>
        <p:spPr/>
        <p:txBody>
          <a:bodyPr/>
          <a:lstStyle/>
          <a:p>
            <a:fld id="{9F05D569-69AA-4D24-8124-3DD6E3F42B97}" type="datetime1">
              <a:rPr lang="en-US" smtClean="0"/>
              <a:t>6/4/2020</a:t>
            </a:fld>
            <a:endParaRPr lang="en-US"/>
          </a:p>
        </p:txBody>
      </p:sp>
      <p:sp>
        <p:nvSpPr>
          <p:cNvPr id="5" name="Slide Number Placeholder 4"/>
          <p:cNvSpPr>
            <a:spLocks noGrp="1"/>
          </p:cNvSpPr>
          <p:nvPr>
            <p:ph type="sldNum" sz="quarter" idx="12"/>
          </p:nvPr>
        </p:nvSpPr>
        <p:spPr>
          <a:xfrm>
            <a:off x="9774744" y="6245762"/>
            <a:ext cx="1280109" cy="503578"/>
          </a:xfrm>
        </p:spPr>
        <p:txBody>
          <a:bodyPr/>
          <a:lstStyle/>
          <a:p>
            <a:fld id="{4D6D33AE-CD2F-442B-AC23-82F180BFF515}" type="slidenum">
              <a:rPr lang="en-US" smtClean="0"/>
              <a:t>48</a:t>
            </a:fld>
            <a:endParaRPr lang="en-US" dirty="0"/>
          </a:p>
        </p:txBody>
      </p:sp>
      <p:sp>
        <p:nvSpPr>
          <p:cNvPr id="7" name="TextBox 6"/>
          <p:cNvSpPr txBox="1"/>
          <p:nvPr/>
        </p:nvSpPr>
        <p:spPr>
          <a:xfrm>
            <a:off x="1243949" y="5733087"/>
            <a:ext cx="10018533" cy="369332"/>
          </a:xfrm>
          <a:prstGeom prst="rect">
            <a:avLst/>
          </a:prstGeom>
          <a:noFill/>
        </p:spPr>
        <p:txBody>
          <a:bodyPr wrap="square" rtlCol="0">
            <a:spAutoFit/>
          </a:bodyPr>
          <a:lstStyle/>
          <a:p>
            <a:pPr algn="ctr"/>
            <a:r>
              <a:rPr lang="en-US" i="1" dirty="0" smtClean="0"/>
              <a:t>Hình 5.13: </a:t>
            </a:r>
            <a:r>
              <a:rPr lang="en-US" i="1" dirty="0"/>
              <a:t>Kết quả thi khi người học kết hợp học trên thiết bị di động và học truyền thống</a:t>
            </a:r>
            <a:endParaRPr lang="en-US" i="1" dirty="0" smtClean="0"/>
          </a:p>
        </p:txBody>
      </p:sp>
      <p:pic>
        <p:nvPicPr>
          <p:cNvPr id="8" name="Picture 7"/>
          <p:cNvPicPr/>
          <p:nvPr/>
        </p:nvPicPr>
        <p:blipFill rotWithShape="1">
          <a:blip r:embed="rId2" cstate="print">
            <a:extLst>
              <a:ext uri="{BEBA8EAE-BF5A-486C-A8C5-ECC9F3942E4B}">
                <a14:imgProps xmlns:a14="http://schemas.microsoft.com/office/drawing/2010/main">
                  <a14:imgLayer r:embed="rId3">
                    <a14:imgEffect>
                      <a14:backgroundRemoval t="156" b="100000" l="0" r="77354"/>
                    </a14:imgEffect>
                  </a14:imgLayer>
                </a14:imgProps>
              </a:ext>
              <a:ext uri="{28A0092B-C50C-407E-A947-70E740481C1C}">
                <a14:useLocalDpi xmlns:a14="http://schemas.microsoft.com/office/drawing/2010/main" val="0"/>
              </a:ext>
            </a:extLst>
          </a:blip>
          <a:srcRect t="6353" r="22157"/>
          <a:stretch/>
        </p:blipFill>
        <p:spPr>
          <a:xfrm>
            <a:off x="3482711" y="2156460"/>
            <a:ext cx="3962029" cy="3576627"/>
          </a:xfrm>
          <a:prstGeom prst="rect">
            <a:avLst/>
          </a:prstGeom>
        </p:spPr>
      </p:pic>
      <p:pic>
        <p:nvPicPr>
          <p:cNvPr id="12" name="Picture 11"/>
          <p:cNvPicPr/>
          <p:nvPr/>
        </p:nvPicPr>
        <p:blipFill rotWithShape="1">
          <a:blip r:embed="rId4" cstate="print">
            <a:extLst>
              <a:ext uri="{28A0092B-C50C-407E-A947-70E740481C1C}">
                <a14:useLocalDpi xmlns:a14="http://schemas.microsoft.com/office/drawing/2010/main" val="0"/>
              </a:ext>
            </a:extLst>
          </a:blip>
          <a:srcRect l="79154" t="47141" r="1303" b="41085"/>
          <a:stretch/>
        </p:blipFill>
        <p:spPr>
          <a:xfrm>
            <a:off x="7467600" y="2901310"/>
            <a:ext cx="2232660" cy="1350650"/>
          </a:xfrm>
          <a:prstGeom prst="rect">
            <a:avLst/>
          </a:prstGeom>
        </p:spPr>
      </p:pic>
    </p:spTree>
    <p:extLst>
      <p:ext uri="{BB962C8B-B14F-4D97-AF65-F5344CB8AC3E}">
        <p14:creationId xmlns:p14="http://schemas.microsoft.com/office/powerpoint/2010/main" val="3412120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chor="ctr" anchorCtr="0">
            <a:noAutofit/>
          </a:bodyPr>
          <a:lstStyle/>
          <a:p>
            <a:pPr marL="857250" indent="-857250" algn="ctr">
              <a:buFont typeface="+mj-lt"/>
              <a:buAutoNum type="romanUcPeriod" startAt="6"/>
            </a:pPr>
            <a:r>
              <a:rPr lang="en-US" sz="4400" b="1" dirty="0" smtClean="0"/>
              <a:t>Kết luận</a:t>
            </a:r>
            <a:endParaRPr lang="en-US" sz="4000" b="1" dirty="0"/>
          </a:p>
        </p:txBody>
      </p:sp>
      <p:sp>
        <p:nvSpPr>
          <p:cNvPr id="4" name="Date Placeholder 3"/>
          <p:cNvSpPr>
            <a:spLocks noGrp="1"/>
          </p:cNvSpPr>
          <p:nvPr>
            <p:ph type="dt" sz="half" idx="10"/>
          </p:nvPr>
        </p:nvSpPr>
        <p:spPr/>
        <p:txBody>
          <a:bodyPr/>
          <a:lstStyle/>
          <a:p>
            <a:fld id="{F9F059CF-0B2F-4ED5-A168-810196018C27}" type="datetime1">
              <a:rPr lang="en-US" smtClean="0"/>
              <a:t>6/4/2020</a:t>
            </a:fld>
            <a:endParaRPr lang="en-US"/>
          </a:p>
        </p:txBody>
      </p:sp>
      <p:sp>
        <p:nvSpPr>
          <p:cNvPr id="5" name="Slide Number Placeholder 4"/>
          <p:cNvSpPr>
            <a:spLocks noGrp="1"/>
          </p:cNvSpPr>
          <p:nvPr>
            <p:ph type="sldNum" sz="quarter" idx="12"/>
          </p:nvPr>
        </p:nvSpPr>
        <p:spPr/>
        <p:txBody>
          <a:bodyPr/>
          <a:lstStyle/>
          <a:p>
            <a:fld id="{4D6D33AE-CD2F-442B-AC23-82F180BFF515}" type="slidenum">
              <a:rPr lang="en-US" smtClean="0"/>
              <a:t>49</a:t>
            </a:fld>
            <a:endParaRPr lang="en-US" dirty="0"/>
          </a:p>
        </p:txBody>
      </p:sp>
    </p:spTree>
    <p:extLst>
      <p:ext uri="{BB962C8B-B14F-4D97-AF65-F5344CB8AC3E}">
        <p14:creationId xmlns:p14="http://schemas.microsoft.com/office/powerpoint/2010/main" val="42739439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Clr>
                <a:srgbClr val="C00000"/>
              </a:buClr>
            </a:pPr>
            <a:r>
              <a:rPr lang="en-US" b="1" dirty="0" smtClean="0"/>
              <a:t>Chứng chỉ ic3 là gì?</a:t>
            </a:r>
            <a:endParaRPr lang="en-US" b="1" dirty="0"/>
          </a:p>
        </p:txBody>
      </p:sp>
      <p:sp>
        <p:nvSpPr>
          <p:cNvPr id="4" name="Date Placeholder 3"/>
          <p:cNvSpPr>
            <a:spLocks noGrp="1"/>
          </p:cNvSpPr>
          <p:nvPr>
            <p:ph type="dt" sz="half" idx="10"/>
          </p:nvPr>
        </p:nvSpPr>
        <p:spPr/>
        <p:txBody>
          <a:bodyPr/>
          <a:lstStyle/>
          <a:p>
            <a:fld id="{9F05D569-69AA-4D24-8124-3DD6E3F42B97}" type="datetime1">
              <a:rPr lang="en-US" smtClean="0"/>
              <a:t>6/5/2020</a:t>
            </a:fld>
            <a:endParaRPr lang="en-US"/>
          </a:p>
        </p:txBody>
      </p:sp>
      <p:sp>
        <p:nvSpPr>
          <p:cNvPr id="5" name="Slide Number Placeholder 4"/>
          <p:cNvSpPr>
            <a:spLocks noGrp="1"/>
          </p:cNvSpPr>
          <p:nvPr>
            <p:ph type="sldNum" sz="quarter" idx="12"/>
          </p:nvPr>
        </p:nvSpPr>
        <p:spPr/>
        <p:txBody>
          <a:bodyPr/>
          <a:lstStyle/>
          <a:p>
            <a:fld id="{4D6D33AE-CD2F-442B-AC23-82F180BFF515}" type="slidenum">
              <a:rPr lang="en-US" smtClean="0"/>
              <a:t>5</a:t>
            </a:fld>
            <a:endParaRPr lang="en-US"/>
          </a:p>
        </p:txBody>
      </p:sp>
      <p:sp>
        <p:nvSpPr>
          <p:cNvPr id="9" name="Content Placeholder 2"/>
          <p:cNvSpPr txBox="1">
            <a:spLocks/>
          </p:cNvSpPr>
          <p:nvPr/>
        </p:nvSpPr>
        <p:spPr>
          <a:xfrm>
            <a:off x="1451579" y="2033150"/>
            <a:ext cx="9603274" cy="38799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nSpc>
                <a:spcPct val="100000"/>
              </a:lnSpc>
              <a:buFont typeface="Wingdings" panose="05000000000000000000" pitchFamily="2" charset="2"/>
              <a:buChar char="v"/>
            </a:pPr>
            <a:r>
              <a:rPr lang="en-US" sz="3600" b="1" dirty="0"/>
              <a:t> </a:t>
            </a:r>
            <a:r>
              <a:rPr lang="en-US" sz="3600" b="1" dirty="0" smtClean="0"/>
              <a:t>Là chứng chỉ tin học quốc tế về sử dụng máy tính và Internet</a:t>
            </a:r>
          </a:p>
          <a:p>
            <a:pPr>
              <a:lnSpc>
                <a:spcPct val="100000"/>
              </a:lnSpc>
              <a:buFont typeface="Wingdings" panose="05000000000000000000" pitchFamily="2" charset="2"/>
              <a:buChar char="v"/>
            </a:pPr>
            <a:r>
              <a:rPr lang="en-US" sz="3600" b="1" dirty="0" smtClean="0"/>
              <a:t>Do Microsoft sáng lập và tổ chức thi</a:t>
            </a:r>
          </a:p>
          <a:p>
            <a:pPr>
              <a:lnSpc>
                <a:spcPct val="100000"/>
              </a:lnSpc>
              <a:buFont typeface="Wingdings" panose="05000000000000000000" pitchFamily="2" charset="2"/>
              <a:buChar char="v"/>
            </a:pPr>
            <a:r>
              <a:rPr lang="en-US" sz="3600" b="1" dirty="0" smtClean="0"/>
              <a:t>Phổ biến thứ 2 sau MOS</a:t>
            </a:r>
            <a:endParaRPr lang="en-US" sz="3600" b="1" dirty="0"/>
          </a:p>
        </p:txBody>
      </p:sp>
      <p:sp>
        <p:nvSpPr>
          <p:cNvPr id="6" name="Oval 5"/>
          <p:cNvSpPr/>
          <p:nvPr/>
        </p:nvSpPr>
        <p:spPr>
          <a:xfrm>
            <a:off x="1689703" y="6970396"/>
            <a:ext cx="710597" cy="535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4802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nodeType="afterEffect">
                                  <p:stCondLst>
                                    <p:cond delay="1000"/>
                                  </p:stCondLst>
                                  <p:childTnLst>
                                    <p:set>
                                      <p:cBhvr>
                                        <p:cTn id="12" dur="1" fill="hold">
                                          <p:stCondLst>
                                            <p:cond delay="0"/>
                                          </p:stCondLst>
                                        </p:cTn>
                                        <p:tgtEl>
                                          <p:spTgt spid="9">
                                            <p:txEl>
                                              <p:pRg st="1" end="1"/>
                                            </p:txEl>
                                          </p:spTgt>
                                        </p:tgtEl>
                                        <p:attrNameLst>
                                          <p:attrName>style.visibility</p:attrName>
                                        </p:attrNameLst>
                                      </p:cBhvr>
                                      <p:to>
                                        <p:strVal val="visible"/>
                                      </p:to>
                                    </p:set>
                                    <p:animEffect transition="in" filter="fade">
                                      <p:cBhvr>
                                        <p:cTn id="13" dur="1000"/>
                                        <p:tgtEl>
                                          <p:spTgt spid="9">
                                            <p:txEl>
                                              <p:pRg st="1" end="1"/>
                                            </p:txEl>
                                          </p:spTgt>
                                        </p:tgtEl>
                                      </p:cBhvr>
                                    </p:animEffect>
                                    <p:anim calcmode="lin" valueType="num">
                                      <p:cBhvr>
                                        <p:cTn id="14"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4000"/>
                            </p:stCondLst>
                            <p:childTnLst>
                              <p:par>
                                <p:cTn id="17" presetID="42" presetClass="entr" presetSubtype="0" fill="hold" nodeType="afterEffect">
                                  <p:stCondLst>
                                    <p:cond delay="1000"/>
                                  </p:stCondLst>
                                  <p:childTnLst>
                                    <p:set>
                                      <p:cBhvr>
                                        <p:cTn id="18" dur="1" fill="hold">
                                          <p:stCondLst>
                                            <p:cond delay="0"/>
                                          </p:stCondLst>
                                        </p:cTn>
                                        <p:tgtEl>
                                          <p:spTgt spid="9">
                                            <p:txEl>
                                              <p:pRg st="2" end="2"/>
                                            </p:txEl>
                                          </p:spTgt>
                                        </p:tgtEl>
                                        <p:attrNameLst>
                                          <p:attrName>style.visibility</p:attrName>
                                        </p:attrNameLst>
                                      </p:cBhvr>
                                      <p:to>
                                        <p:strVal val="visible"/>
                                      </p:to>
                                    </p:set>
                                    <p:animEffect transition="in" filter="fade">
                                      <p:cBhvr>
                                        <p:cTn id="19" dur="1000"/>
                                        <p:tgtEl>
                                          <p:spTgt spid="9">
                                            <p:txEl>
                                              <p:pRg st="2" end="2"/>
                                            </p:txEl>
                                          </p:spTgt>
                                        </p:tgtEl>
                                      </p:cBhvr>
                                    </p:animEffect>
                                    <p:anim calcmode="lin" valueType="num">
                                      <p:cBhvr>
                                        <p:cTn id="20"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6000"/>
                            </p:stCondLst>
                            <p:childTnLst>
                              <p:par>
                                <p:cTn id="23" presetID="42" presetClass="entr" presetSubtype="0" fill="hold" grpId="0" nodeType="afterEffect">
                                  <p:stCondLst>
                                    <p:cond delay="30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804519"/>
            <a:ext cx="9603275" cy="1024281"/>
          </a:xfrm>
        </p:spPr>
        <p:txBody>
          <a:bodyPr/>
          <a:lstStyle/>
          <a:p>
            <a:pPr marL="571500" indent="-571500">
              <a:buClr>
                <a:srgbClr val="C00000"/>
              </a:buClr>
              <a:buFont typeface="+mj-lt"/>
              <a:buAutoNum type="romanUcPeriod" startAt="6"/>
            </a:pPr>
            <a:r>
              <a:rPr lang="en-US" b="1" dirty="0"/>
              <a:t>Kết </a:t>
            </a:r>
            <a:r>
              <a:rPr lang="en-US" b="1" dirty="0" smtClean="0"/>
              <a:t>luận</a:t>
            </a:r>
            <a:endParaRPr lang="en-US" b="1" dirty="0"/>
          </a:p>
        </p:txBody>
      </p:sp>
      <p:sp>
        <p:nvSpPr>
          <p:cNvPr id="4" name="Date Placeholder 3"/>
          <p:cNvSpPr>
            <a:spLocks noGrp="1"/>
          </p:cNvSpPr>
          <p:nvPr>
            <p:ph type="dt" sz="half" idx="10"/>
          </p:nvPr>
        </p:nvSpPr>
        <p:spPr/>
        <p:txBody>
          <a:bodyPr/>
          <a:lstStyle/>
          <a:p>
            <a:fld id="{9F05D569-69AA-4D24-8124-3DD6E3F42B97}" type="datetime1">
              <a:rPr lang="en-US" smtClean="0"/>
              <a:t>6/4/2020</a:t>
            </a:fld>
            <a:endParaRPr lang="en-US"/>
          </a:p>
        </p:txBody>
      </p:sp>
      <p:sp>
        <p:nvSpPr>
          <p:cNvPr id="5" name="Slide Number Placeholder 4"/>
          <p:cNvSpPr>
            <a:spLocks noGrp="1"/>
          </p:cNvSpPr>
          <p:nvPr>
            <p:ph type="sldNum" sz="quarter" idx="12"/>
          </p:nvPr>
        </p:nvSpPr>
        <p:spPr>
          <a:xfrm>
            <a:off x="9774744" y="6245762"/>
            <a:ext cx="1280109" cy="503578"/>
          </a:xfrm>
        </p:spPr>
        <p:txBody>
          <a:bodyPr/>
          <a:lstStyle/>
          <a:p>
            <a:fld id="{4D6D33AE-CD2F-442B-AC23-82F180BFF515}" type="slidenum">
              <a:rPr lang="en-US" smtClean="0"/>
              <a:t>50</a:t>
            </a:fld>
            <a:endParaRPr lang="en-US" dirty="0"/>
          </a:p>
        </p:txBody>
      </p:sp>
      <p:sp>
        <p:nvSpPr>
          <p:cNvPr id="10" name="Content Placeholder 2"/>
          <p:cNvSpPr>
            <a:spLocks noGrp="1"/>
          </p:cNvSpPr>
          <p:nvPr>
            <p:ph idx="1"/>
          </p:nvPr>
        </p:nvSpPr>
        <p:spPr>
          <a:xfrm>
            <a:off x="1451578" y="2015733"/>
            <a:ext cx="9603275" cy="3296496"/>
          </a:xfrm>
        </p:spPr>
        <p:txBody>
          <a:bodyPr>
            <a:normAutofit/>
          </a:bodyPr>
          <a:lstStyle/>
          <a:p>
            <a:pPr marL="0" indent="0">
              <a:buNone/>
            </a:pPr>
            <a:endParaRPr lang="en-US" b="1" dirty="0" smtClean="0"/>
          </a:p>
          <a:p>
            <a:pPr marL="0" indent="0" algn="just">
              <a:buNone/>
            </a:pPr>
            <a:endParaRPr lang="en-US" b="1" dirty="0" smtClean="0"/>
          </a:p>
          <a:p>
            <a:pPr marL="0" indent="0">
              <a:buNone/>
            </a:pPr>
            <a:endParaRPr lang="en-US" b="1" dirty="0" smtClean="0"/>
          </a:p>
        </p:txBody>
      </p:sp>
      <p:sp>
        <p:nvSpPr>
          <p:cNvPr id="7" name="TextBox 6"/>
          <p:cNvSpPr txBox="1"/>
          <p:nvPr/>
        </p:nvSpPr>
        <p:spPr>
          <a:xfrm>
            <a:off x="1451578" y="5732074"/>
            <a:ext cx="9603275" cy="369332"/>
          </a:xfrm>
          <a:prstGeom prst="rect">
            <a:avLst/>
          </a:prstGeom>
          <a:noFill/>
        </p:spPr>
        <p:txBody>
          <a:bodyPr wrap="square" rtlCol="0">
            <a:spAutoFit/>
          </a:bodyPr>
          <a:lstStyle/>
          <a:p>
            <a:pPr algn="ctr"/>
            <a:r>
              <a:rPr lang="en-US" i="1" dirty="0" smtClean="0"/>
              <a:t>Bảng 6.1: </a:t>
            </a:r>
            <a:r>
              <a:rPr lang="en-US" i="1" dirty="0"/>
              <a:t>So sánh ứng dụng thực nghiệm với các ứng dụng đã có hiện nay</a:t>
            </a:r>
            <a:endParaRPr lang="en-US" i="1" dirty="0" smtClean="0"/>
          </a:p>
        </p:txBody>
      </p:sp>
      <p:graphicFrame>
        <p:nvGraphicFramePr>
          <p:cNvPr id="14" name="Table 13"/>
          <p:cNvGraphicFramePr>
            <a:graphicFrameLocks noGrp="1"/>
          </p:cNvGraphicFramePr>
          <p:nvPr>
            <p:extLst>
              <p:ext uri="{D42A27DB-BD31-4B8C-83A1-F6EECF244321}">
                <p14:modId xmlns:p14="http://schemas.microsoft.com/office/powerpoint/2010/main" val="4257214208"/>
              </p:ext>
            </p:extLst>
          </p:nvPr>
        </p:nvGraphicFramePr>
        <p:xfrm>
          <a:off x="1451578" y="1558004"/>
          <a:ext cx="9603275" cy="3985809"/>
        </p:xfrm>
        <a:graphic>
          <a:graphicData uri="http://schemas.openxmlformats.org/drawingml/2006/table">
            <a:tbl>
              <a:tblPr firstRow="1" firstCol="1" bandRow="1">
                <a:tableStyleId>{5C22544A-7EE6-4342-B048-85BDC9FD1C3A}</a:tableStyleId>
              </a:tblPr>
              <a:tblGrid>
                <a:gridCol w="1966055">
                  <a:extLst>
                    <a:ext uri="{9D8B030D-6E8A-4147-A177-3AD203B41FA5}">
                      <a16:colId xmlns:a16="http://schemas.microsoft.com/office/drawing/2014/main" val="2277804376"/>
                    </a:ext>
                  </a:extLst>
                </a:gridCol>
                <a:gridCol w="1939942">
                  <a:extLst>
                    <a:ext uri="{9D8B030D-6E8A-4147-A177-3AD203B41FA5}">
                      <a16:colId xmlns:a16="http://schemas.microsoft.com/office/drawing/2014/main" val="2648715239"/>
                    </a:ext>
                  </a:extLst>
                </a:gridCol>
                <a:gridCol w="1944504">
                  <a:extLst>
                    <a:ext uri="{9D8B030D-6E8A-4147-A177-3AD203B41FA5}">
                      <a16:colId xmlns:a16="http://schemas.microsoft.com/office/drawing/2014/main" val="2017516748"/>
                    </a:ext>
                  </a:extLst>
                </a:gridCol>
                <a:gridCol w="1876387">
                  <a:extLst>
                    <a:ext uri="{9D8B030D-6E8A-4147-A177-3AD203B41FA5}">
                      <a16:colId xmlns:a16="http://schemas.microsoft.com/office/drawing/2014/main" val="4005162069"/>
                    </a:ext>
                  </a:extLst>
                </a:gridCol>
                <a:gridCol w="1876387">
                  <a:extLst>
                    <a:ext uri="{9D8B030D-6E8A-4147-A177-3AD203B41FA5}">
                      <a16:colId xmlns:a16="http://schemas.microsoft.com/office/drawing/2014/main" val="1134593336"/>
                    </a:ext>
                  </a:extLst>
                </a:gridCol>
              </a:tblGrid>
              <a:tr h="543150">
                <a:tc>
                  <a:txBody>
                    <a:bodyPr/>
                    <a:lstStyle/>
                    <a:p>
                      <a:pPr marL="0" marR="0" algn="ctr">
                        <a:lnSpc>
                          <a:spcPct val="115000"/>
                        </a:lnSpc>
                        <a:spcBef>
                          <a:spcPts val="0"/>
                        </a:spcBef>
                        <a:spcAft>
                          <a:spcPts val="0"/>
                        </a:spcAft>
                      </a:pPr>
                      <a:r>
                        <a:rPr lang="en-US" sz="1500" dirty="0">
                          <a:effectLst/>
                          <a:latin typeface="+mj-lt"/>
                        </a:rPr>
                        <a:t>Tiêu Chí</a:t>
                      </a:r>
                      <a:endParaRPr lang="en-US" sz="1500" dirty="0">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a:effectLst/>
                          <a:latin typeface="+mj-lt"/>
                        </a:rPr>
                        <a:t>Trắc nghiệm Tin đại cương  (HanPro)</a:t>
                      </a:r>
                      <a:endParaRPr lang="en-US" sz="1500">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a:effectLst/>
                          <a:latin typeface="+mj-lt"/>
                        </a:rPr>
                        <a:t>Luyện thi chứng chỉ CNTT cơ bản (Tuhocvitinh.com)</a:t>
                      </a:r>
                      <a:endParaRPr lang="en-US" sz="1500">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dirty="0">
                          <a:effectLst/>
                          <a:latin typeface="+mj-lt"/>
                        </a:rPr>
                        <a:t>Trắc nghiệm Tin học (EscGroup)</a:t>
                      </a:r>
                      <a:endParaRPr lang="en-US" sz="1500" dirty="0">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dirty="0">
                          <a:solidFill>
                            <a:srgbClr val="FFFFFF"/>
                          </a:solidFill>
                          <a:effectLst/>
                          <a:latin typeface="+mj-lt"/>
                          <a:ea typeface="Calibri" panose="020F0502020204030204" pitchFamily="34" charset="0"/>
                          <a:cs typeface="Times New Roman" panose="02020603050405020304" pitchFamily="18" charset="0"/>
                        </a:rPr>
                        <a:t>Ứng dụng thực nghiệm</a:t>
                      </a:r>
                      <a:endParaRPr lang="en-US" sz="1500" dirty="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42054794"/>
                  </a:ext>
                </a:extLst>
              </a:tr>
              <a:tr h="290649">
                <a:tc>
                  <a:txBody>
                    <a:bodyPr/>
                    <a:lstStyle/>
                    <a:p>
                      <a:pPr marL="0" marR="0" algn="ctr">
                        <a:lnSpc>
                          <a:spcPct val="115000"/>
                        </a:lnSpc>
                        <a:spcBef>
                          <a:spcPts val="0"/>
                        </a:spcBef>
                        <a:spcAft>
                          <a:spcPts val="0"/>
                        </a:spcAft>
                      </a:pPr>
                      <a:r>
                        <a:rPr lang="en-US" sz="1500" dirty="0">
                          <a:effectLst/>
                          <a:latin typeface="+mj-lt"/>
                        </a:rPr>
                        <a:t>Hệ Điều Hành</a:t>
                      </a:r>
                      <a:endParaRPr lang="en-US" sz="1500" dirty="0">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dirty="0" smtClean="0">
                          <a:solidFill>
                            <a:srgbClr val="009900"/>
                          </a:solidFill>
                          <a:effectLst/>
                          <a:latin typeface="+mj-lt"/>
                          <a:ea typeface="Calibri" panose="020F0502020204030204" pitchFamily="34" charset="0"/>
                          <a:cs typeface="Times New Roman" panose="02020603050405020304" pitchFamily="18" charset="0"/>
                        </a:rPr>
                        <a:t>Android</a:t>
                      </a:r>
                      <a:endParaRPr lang="en-US" sz="1500" b="1" dirty="0">
                        <a:solidFill>
                          <a:srgbClr val="009900"/>
                        </a:solidFill>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dirty="0" smtClean="0">
                          <a:solidFill>
                            <a:srgbClr val="009900"/>
                          </a:solidFill>
                          <a:effectLst/>
                          <a:latin typeface="+mj-lt"/>
                          <a:ea typeface="Calibri" panose="020F0502020204030204" pitchFamily="34" charset="0"/>
                          <a:cs typeface="Times New Roman" panose="02020603050405020304" pitchFamily="18" charset="0"/>
                        </a:rPr>
                        <a:t>Android</a:t>
                      </a:r>
                      <a:endParaRPr lang="en-US" sz="1500" b="1" dirty="0">
                        <a:solidFill>
                          <a:srgbClr val="009900"/>
                        </a:solidFill>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dirty="0" smtClean="0">
                          <a:solidFill>
                            <a:srgbClr val="009900"/>
                          </a:solidFill>
                          <a:effectLst/>
                          <a:latin typeface="+mj-lt"/>
                          <a:ea typeface="Calibri" panose="020F0502020204030204" pitchFamily="34" charset="0"/>
                          <a:cs typeface="Times New Roman" panose="02020603050405020304" pitchFamily="18" charset="0"/>
                        </a:rPr>
                        <a:t>Android</a:t>
                      </a:r>
                      <a:endParaRPr lang="en-US" sz="1500" b="1" dirty="0">
                        <a:solidFill>
                          <a:srgbClr val="009900"/>
                        </a:solidFill>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kern="1200" dirty="0" smtClean="0">
                          <a:solidFill>
                            <a:srgbClr val="009900"/>
                          </a:solidFill>
                          <a:effectLst/>
                          <a:latin typeface="+mj-lt"/>
                          <a:ea typeface="Calibri" panose="020F0502020204030204" pitchFamily="34" charset="0"/>
                          <a:cs typeface="Times New Roman" panose="02020603050405020304" pitchFamily="18" charset="0"/>
                        </a:rPr>
                        <a:t>Android</a:t>
                      </a:r>
                      <a:endParaRPr lang="en-US" sz="1500" dirty="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44693705"/>
                  </a:ext>
                </a:extLst>
              </a:tr>
              <a:tr h="290649">
                <a:tc>
                  <a:txBody>
                    <a:bodyPr/>
                    <a:lstStyle/>
                    <a:p>
                      <a:pPr marL="0" marR="0" algn="ctr">
                        <a:lnSpc>
                          <a:spcPct val="115000"/>
                        </a:lnSpc>
                        <a:spcBef>
                          <a:spcPts val="0"/>
                        </a:spcBef>
                        <a:spcAft>
                          <a:spcPts val="0"/>
                        </a:spcAft>
                      </a:pPr>
                      <a:r>
                        <a:rPr lang="en-US" sz="1500" dirty="0">
                          <a:effectLst/>
                          <a:latin typeface="+mj-lt"/>
                        </a:rPr>
                        <a:t>Giao Diện Hợp Lý</a:t>
                      </a:r>
                      <a:endParaRPr lang="en-US" sz="1500" dirty="0">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dirty="0">
                          <a:solidFill>
                            <a:srgbClr val="FF0000"/>
                          </a:solidFill>
                          <a:effectLst/>
                          <a:latin typeface="+mj-lt"/>
                        </a:rPr>
                        <a:t>X</a:t>
                      </a:r>
                      <a:endParaRPr lang="en-US" sz="1500" b="1" dirty="0">
                        <a:solidFill>
                          <a:srgbClr val="FF0000"/>
                        </a:solidFill>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dirty="0">
                          <a:solidFill>
                            <a:srgbClr val="FF0000"/>
                          </a:solidFill>
                          <a:effectLst/>
                          <a:latin typeface="+mj-lt"/>
                        </a:rPr>
                        <a:t>X</a:t>
                      </a:r>
                      <a:endParaRPr lang="en-US" sz="1500" b="1" dirty="0">
                        <a:solidFill>
                          <a:srgbClr val="FF0000"/>
                        </a:solidFill>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dirty="0">
                          <a:solidFill>
                            <a:srgbClr val="00B050"/>
                          </a:solidFill>
                          <a:effectLst/>
                          <a:latin typeface="+mj-lt"/>
                          <a:sym typeface="Wingdings" panose="05000000000000000000" pitchFamily="2" charset="2"/>
                        </a:rPr>
                        <a:t></a:t>
                      </a:r>
                      <a:endParaRPr lang="en-US" sz="1500" b="1" dirty="0">
                        <a:solidFill>
                          <a:srgbClr val="00B050"/>
                        </a:solidFill>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dirty="0">
                          <a:solidFill>
                            <a:srgbClr val="00B050"/>
                          </a:solidFill>
                          <a:effectLst/>
                          <a:latin typeface="+mj-lt"/>
                          <a:ea typeface="Calibri" panose="020F0502020204030204" pitchFamily="34" charset="0"/>
                          <a:cs typeface="Times New Roman" panose="02020603050405020304" pitchFamily="18" charset="0"/>
                          <a:sym typeface="Wingdings" panose="05000000000000000000" pitchFamily="2" charset="2"/>
                        </a:rPr>
                        <a:t></a:t>
                      </a:r>
                      <a:endParaRPr lang="en-US" sz="1500" dirty="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15994045"/>
                  </a:ext>
                </a:extLst>
              </a:tr>
              <a:tr h="290649">
                <a:tc>
                  <a:txBody>
                    <a:bodyPr/>
                    <a:lstStyle/>
                    <a:p>
                      <a:pPr marL="0" marR="0" algn="ctr">
                        <a:lnSpc>
                          <a:spcPct val="115000"/>
                        </a:lnSpc>
                        <a:spcBef>
                          <a:spcPts val="0"/>
                        </a:spcBef>
                        <a:spcAft>
                          <a:spcPts val="0"/>
                        </a:spcAft>
                      </a:pPr>
                      <a:r>
                        <a:rPr lang="en-US" sz="1500" dirty="0">
                          <a:effectLst/>
                          <a:latin typeface="+mj-lt"/>
                        </a:rPr>
                        <a:t>Câu Hỏi Ôn Tập</a:t>
                      </a:r>
                      <a:endParaRPr lang="en-US" sz="1500" dirty="0">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dirty="0">
                          <a:solidFill>
                            <a:srgbClr val="00B050"/>
                          </a:solidFill>
                          <a:effectLst/>
                          <a:latin typeface="+mj-lt"/>
                          <a:sym typeface="Wingdings" panose="05000000000000000000" pitchFamily="2" charset="2"/>
                        </a:rPr>
                        <a:t></a:t>
                      </a:r>
                      <a:endParaRPr lang="en-US" sz="1500" b="1" dirty="0">
                        <a:solidFill>
                          <a:srgbClr val="00B050"/>
                        </a:solidFill>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dirty="0">
                          <a:solidFill>
                            <a:srgbClr val="00B050"/>
                          </a:solidFill>
                          <a:effectLst/>
                          <a:latin typeface="+mj-lt"/>
                          <a:sym typeface="Wingdings" panose="05000000000000000000" pitchFamily="2" charset="2"/>
                        </a:rPr>
                        <a:t></a:t>
                      </a:r>
                      <a:endParaRPr lang="en-US" sz="1500" b="1" dirty="0">
                        <a:solidFill>
                          <a:srgbClr val="00B050"/>
                        </a:solidFill>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dirty="0">
                          <a:solidFill>
                            <a:srgbClr val="FF0000"/>
                          </a:solidFill>
                          <a:effectLst/>
                          <a:latin typeface="+mj-lt"/>
                        </a:rPr>
                        <a:t>X</a:t>
                      </a:r>
                      <a:endParaRPr lang="en-US" sz="1500" b="1" dirty="0">
                        <a:solidFill>
                          <a:srgbClr val="FF0000"/>
                        </a:solidFill>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dirty="0">
                          <a:solidFill>
                            <a:srgbClr val="00B050"/>
                          </a:solidFill>
                          <a:effectLst/>
                          <a:latin typeface="+mj-lt"/>
                          <a:ea typeface="Calibri" panose="020F0502020204030204" pitchFamily="34" charset="0"/>
                          <a:cs typeface="Times New Roman" panose="02020603050405020304" pitchFamily="18" charset="0"/>
                          <a:sym typeface="Wingdings" panose="05000000000000000000" pitchFamily="2" charset="2"/>
                        </a:rPr>
                        <a:t></a:t>
                      </a:r>
                      <a:endParaRPr lang="en-US" sz="1500" dirty="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40777542"/>
                  </a:ext>
                </a:extLst>
              </a:tr>
              <a:tr h="290649">
                <a:tc>
                  <a:txBody>
                    <a:bodyPr/>
                    <a:lstStyle/>
                    <a:p>
                      <a:pPr marL="0" marR="0" algn="ctr">
                        <a:lnSpc>
                          <a:spcPct val="115000"/>
                        </a:lnSpc>
                        <a:spcBef>
                          <a:spcPts val="0"/>
                        </a:spcBef>
                        <a:spcAft>
                          <a:spcPts val="0"/>
                        </a:spcAft>
                      </a:pPr>
                      <a:r>
                        <a:rPr lang="en-US" sz="1500" dirty="0">
                          <a:effectLst/>
                          <a:latin typeface="+mj-lt"/>
                        </a:rPr>
                        <a:t>Tài Liệu Ôn Tập</a:t>
                      </a:r>
                      <a:endParaRPr lang="en-US" sz="1500" dirty="0">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dirty="0">
                          <a:solidFill>
                            <a:srgbClr val="FF0000"/>
                          </a:solidFill>
                          <a:effectLst/>
                          <a:latin typeface="+mj-lt"/>
                        </a:rPr>
                        <a:t>X</a:t>
                      </a:r>
                      <a:endParaRPr lang="en-US" sz="1500" b="1" dirty="0">
                        <a:solidFill>
                          <a:srgbClr val="FF0000"/>
                        </a:solidFill>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dirty="0">
                          <a:solidFill>
                            <a:srgbClr val="00B050"/>
                          </a:solidFill>
                          <a:effectLst/>
                          <a:latin typeface="+mj-lt"/>
                          <a:sym typeface="Wingdings" panose="05000000000000000000" pitchFamily="2" charset="2"/>
                        </a:rPr>
                        <a:t></a:t>
                      </a:r>
                      <a:endParaRPr lang="en-US" sz="1500" b="1" dirty="0">
                        <a:solidFill>
                          <a:srgbClr val="00B050"/>
                        </a:solidFill>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dirty="0">
                          <a:solidFill>
                            <a:srgbClr val="FF0000"/>
                          </a:solidFill>
                          <a:effectLst/>
                          <a:latin typeface="+mj-lt"/>
                        </a:rPr>
                        <a:t>X</a:t>
                      </a:r>
                      <a:endParaRPr lang="en-US" sz="1500" b="1" dirty="0">
                        <a:solidFill>
                          <a:srgbClr val="FF0000"/>
                        </a:solidFill>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dirty="0">
                          <a:solidFill>
                            <a:srgbClr val="00B050"/>
                          </a:solidFill>
                          <a:effectLst/>
                          <a:latin typeface="+mj-lt"/>
                          <a:ea typeface="Calibri" panose="020F0502020204030204" pitchFamily="34" charset="0"/>
                          <a:cs typeface="Times New Roman" panose="02020603050405020304" pitchFamily="18" charset="0"/>
                          <a:sym typeface="Wingdings" panose="05000000000000000000" pitchFamily="2" charset="2"/>
                        </a:rPr>
                        <a:t></a:t>
                      </a:r>
                      <a:endParaRPr lang="en-US" sz="1500" dirty="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42450359"/>
                  </a:ext>
                </a:extLst>
              </a:tr>
              <a:tr h="290649">
                <a:tc>
                  <a:txBody>
                    <a:bodyPr/>
                    <a:lstStyle/>
                    <a:p>
                      <a:pPr marL="0" marR="0" algn="ctr">
                        <a:lnSpc>
                          <a:spcPct val="115000"/>
                        </a:lnSpc>
                        <a:spcBef>
                          <a:spcPts val="0"/>
                        </a:spcBef>
                        <a:spcAft>
                          <a:spcPts val="0"/>
                        </a:spcAft>
                      </a:pPr>
                      <a:r>
                        <a:rPr lang="en-US" sz="1500" dirty="0">
                          <a:effectLst/>
                          <a:latin typeface="+mj-lt"/>
                        </a:rPr>
                        <a:t>Làm Bài KT</a:t>
                      </a:r>
                      <a:endParaRPr lang="en-US" sz="1500" dirty="0">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dirty="0">
                          <a:solidFill>
                            <a:srgbClr val="00B050"/>
                          </a:solidFill>
                          <a:effectLst/>
                          <a:latin typeface="+mj-lt"/>
                          <a:sym typeface="Wingdings" panose="05000000000000000000" pitchFamily="2" charset="2"/>
                        </a:rPr>
                        <a:t></a:t>
                      </a:r>
                      <a:endParaRPr lang="en-US" sz="1500" b="1" dirty="0">
                        <a:solidFill>
                          <a:srgbClr val="00B050"/>
                        </a:solidFill>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dirty="0">
                          <a:solidFill>
                            <a:srgbClr val="00B050"/>
                          </a:solidFill>
                          <a:effectLst/>
                          <a:latin typeface="+mj-lt"/>
                          <a:sym typeface="Wingdings" panose="05000000000000000000" pitchFamily="2" charset="2"/>
                        </a:rPr>
                        <a:t></a:t>
                      </a:r>
                      <a:endParaRPr lang="en-US" sz="1500" b="1" dirty="0">
                        <a:solidFill>
                          <a:srgbClr val="00B050"/>
                        </a:solidFill>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dirty="0">
                          <a:solidFill>
                            <a:srgbClr val="00B050"/>
                          </a:solidFill>
                          <a:effectLst/>
                          <a:latin typeface="+mj-lt"/>
                          <a:sym typeface="Wingdings" panose="05000000000000000000" pitchFamily="2" charset="2"/>
                        </a:rPr>
                        <a:t></a:t>
                      </a:r>
                      <a:endParaRPr lang="en-US" sz="1500" b="1" dirty="0">
                        <a:solidFill>
                          <a:srgbClr val="00B050"/>
                        </a:solidFill>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dirty="0">
                          <a:solidFill>
                            <a:srgbClr val="00B050"/>
                          </a:solidFill>
                          <a:effectLst/>
                          <a:latin typeface="+mj-lt"/>
                          <a:ea typeface="Calibri" panose="020F0502020204030204" pitchFamily="34" charset="0"/>
                          <a:cs typeface="Times New Roman" panose="02020603050405020304" pitchFamily="18" charset="0"/>
                          <a:sym typeface="Wingdings" panose="05000000000000000000" pitchFamily="2" charset="2"/>
                        </a:rPr>
                        <a:t></a:t>
                      </a:r>
                      <a:endParaRPr lang="en-US" sz="1500" dirty="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766684969"/>
                  </a:ext>
                </a:extLst>
              </a:tr>
              <a:tr h="290649">
                <a:tc>
                  <a:txBody>
                    <a:bodyPr/>
                    <a:lstStyle/>
                    <a:p>
                      <a:pPr marL="0" marR="0" algn="ctr">
                        <a:lnSpc>
                          <a:spcPct val="115000"/>
                        </a:lnSpc>
                        <a:spcBef>
                          <a:spcPts val="0"/>
                        </a:spcBef>
                        <a:spcAft>
                          <a:spcPts val="0"/>
                        </a:spcAft>
                      </a:pPr>
                      <a:r>
                        <a:rPr lang="en-US" sz="1500" dirty="0" smtClean="0">
                          <a:effectLst/>
                          <a:latin typeface="+mj-lt"/>
                          <a:ea typeface="Calibri" panose="020F0502020204030204" pitchFamily="34" charset="0"/>
                          <a:cs typeface="Times New Roman" panose="02020603050405020304" pitchFamily="18" charset="0"/>
                        </a:rPr>
                        <a:t>Hiển</a:t>
                      </a:r>
                      <a:r>
                        <a:rPr lang="en-US" sz="1500" baseline="0" dirty="0" smtClean="0">
                          <a:effectLst/>
                          <a:latin typeface="+mj-lt"/>
                          <a:ea typeface="Calibri" panose="020F0502020204030204" pitchFamily="34" charset="0"/>
                          <a:cs typeface="Times New Roman" panose="02020603050405020304" pitchFamily="18" charset="0"/>
                        </a:rPr>
                        <a:t> Thị KQ</a:t>
                      </a:r>
                      <a:endParaRPr lang="en-US" sz="1500" dirty="0">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1500" b="1" kern="1200" dirty="0" smtClean="0">
                          <a:solidFill>
                            <a:srgbClr val="00B050"/>
                          </a:solidFill>
                          <a:effectLst/>
                          <a:latin typeface="+mn-lt"/>
                          <a:ea typeface="+mn-ea"/>
                          <a:cs typeface="+mn-cs"/>
                          <a:sym typeface="Wingdings" panose="05000000000000000000" pitchFamily="2" charset="2"/>
                        </a:rPr>
                        <a:t></a:t>
                      </a:r>
                      <a:endParaRPr lang="en-US" sz="1500" b="1" kern="1200" dirty="0" smtClean="0">
                        <a:solidFill>
                          <a:srgbClr val="00B050"/>
                        </a:solidFill>
                        <a:effectLst/>
                        <a:latin typeface="+mn-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kern="1200" dirty="0" smtClean="0">
                          <a:solidFill>
                            <a:srgbClr val="00B050"/>
                          </a:solidFill>
                          <a:effectLst/>
                          <a:latin typeface="+mn-lt"/>
                          <a:ea typeface="+mn-ea"/>
                          <a:cs typeface="+mn-cs"/>
                          <a:sym typeface="Wingdings" panose="05000000000000000000" pitchFamily="2" charset="2"/>
                        </a:rPr>
                        <a:t></a:t>
                      </a:r>
                      <a:endParaRPr lang="en-US" sz="1500" b="1" dirty="0">
                        <a:solidFill>
                          <a:srgbClr val="00B050"/>
                        </a:solidFill>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kern="1200" dirty="0" smtClean="0">
                          <a:solidFill>
                            <a:srgbClr val="00B050"/>
                          </a:solidFill>
                          <a:effectLst/>
                          <a:latin typeface="+mn-lt"/>
                          <a:ea typeface="+mn-ea"/>
                          <a:cs typeface="+mn-cs"/>
                          <a:sym typeface="Wingdings" panose="05000000000000000000" pitchFamily="2" charset="2"/>
                        </a:rPr>
                        <a:t></a:t>
                      </a:r>
                      <a:endParaRPr lang="en-US" sz="1500" b="1" dirty="0">
                        <a:solidFill>
                          <a:srgbClr val="00B050"/>
                        </a:solidFill>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dirty="0">
                          <a:solidFill>
                            <a:srgbClr val="00B050"/>
                          </a:solidFill>
                          <a:effectLst/>
                          <a:latin typeface="+mj-lt"/>
                          <a:ea typeface="Calibri" panose="020F0502020204030204" pitchFamily="34" charset="0"/>
                          <a:cs typeface="Times New Roman" panose="02020603050405020304" pitchFamily="18" charset="0"/>
                          <a:sym typeface="Wingdings" panose="05000000000000000000" pitchFamily="2" charset="2"/>
                        </a:rPr>
                        <a:t></a:t>
                      </a:r>
                      <a:endParaRPr lang="en-US" sz="1500" dirty="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1949044"/>
                  </a:ext>
                </a:extLst>
              </a:tr>
              <a:tr h="290649">
                <a:tc>
                  <a:txBody>
                    <a:bodyPr/>
                    <a:lstStyle/>
                    <a:p>
                      <a:pPr marL="0" marR="0" algn="ctr">
                        <a:lnSpc>
                          <a:spcPct val="115000"/>
                        </a:lnSpc>
                        <a:spcBef>
                          <a:spcPts val="0"/>
                        </a:spcBef>
                        <a:spcAft>
                          <a:spcPts val="0"/>
                        </a:spcAft>
                      </a:pPr>
                      <a:r>
                        <a:rPr lang="en-US" sz="1500" dirty="0">
                          <a:effectLst/>
                          <a:latin typeface="+mj-lt"/>
                        </a:rPr>
                        <a:t>Chữa Bài KT</a:t>
                      </a:r>
                      <a:endParaRPr lang="en-US" sz="1500" dirty="0">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dirty="0">
                          <a:solidFill>
                            <a:srgbClr val="00B050"/>
                          </a:solidFill>
                          <a:effectLst/>
                          <a:latin typeface="+mj-lt"/>
                          <a:sym typeface="Wingdings" panose="05000000000000000000" pitchFamily="2" charset="2"/>
                        </a:rPr>
                        <a:t></a:t>
                      </a:r>
                      <a:endParaRPr lang="en-US" sz="1500" b="1" dirty="0">
                        <a:solidFill>
                          <a:srgbClr val="00B050"/>
                        </a:solidFill>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dirty="0">
                          <a:solidFill>
                            <a:srgbClr val="00B050"/>
                          </a:solidFill>
                          <a:effectLst/>
                          <a:latin typeface="+mj-lt"/>
                          <a:sym typeface="Wingdings" panose="05000000000000000000" pitchFamily="2" charset="2"/>
                        </a:rPr>
                        <a:t></a:t>
                      </a:r>
                      <a:endParaRPr lang="en-US" sz="1500" b="1" dirty="0">
                        <a:solidFill>
                          <a:srgbClr val="00B050"/>
                        </a:solidFill>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dirty="0">
                          <a:solidFill>
                            <a:srgbClr val="00B050"/>
                          </a:solidFill>
                          <a:effectLst/>
                          <a:latin typeface="+mj-lt"/>
                          <a:sym typeface="Wingdings" panose="05000000000000000000" pitchFamily="2" charset="2"/>
                        </a:rPr>
                        <a:t></a:t>
                      </a:r>
                      <a:endParaRPr lang="en-US" sz="1500" b="1" dirty="0">
                        <a:solidFill>
                          <a:srgbClr val="00B050"/>
                        </a:solidFill>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dirty="0">
                          <a:solidFill>
                            <a:srgbClr val="00B050"/>
                          </a:solidFill>
                          <a:effectLst/>
                          <a:latin typeface="+mj-lt"/>
                          <a:ea typeface="Calibri" panose="020F0502020204030204" pitchFamily="34" charset="0"/>
                          <a:cs typeface="Times New Roman" panose="02020603050405020304" pitchFamily="18" charset="0"/>
                          <a:sym typeface="Wingdings" panose="05000000000000000000" pitchFamily="2" charset="2"/>
                        </a:rPr>
                        <a:t></a:t>
                      </a:r>
                      <a:endParaRPr lang="en-US" sz="1500" dirty="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3371637"/>
                  </a:ext>
                </a:extLst>
              </a:tr>
              <a:tr h="290649">
                <a:tc>
                  <a:txBody>
                    <a:bodyPr/>
                    <a:lstStyle/>
                    <a:p>
                      <a:pPr marL="0" marR="0" algn="ctr">
                        <a:lnSpc>
                          <a:spcPct val="115000"/>
                        </a:lnSpc>
                        <a:spcBef>
                          <a:spcPts val="0"/>
                        </a:spcBef>
                        <a:spcAft>
                          <a:spcPts val="0"/>
                        </a:spcAft>
                      </a:pPr>
                      <a:r>
                        <a:rPr lang="en-US" sz="1500" dirty="0">
                          <a:effectLst/>
                          <a:latin typeface="+mj-lt"/>
                        </a:rPr>
                        <a:t>Giải Thích Đáp Án</a:t>
                      </a:r>
                      <a:endParaRPr lang="en-US" sz="1500" dirty="0">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a:solidFill>
                            <a:srgbClr val="FF0000"/>
                          </a:solidFill>
                          <a:effectLst/>
                          <a:latin typeface="+mj-lt"/>
                        </a:rPr>
                        <a:t>X</a:t>
                      </a:r>
                      <a:endParaRPr lang="en-US" sz="1500" b="1">
                        <a:solidFill>
                          <a:srgbClr val="FF0000"/>
                        </a:solidFill>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dirty="0">
                          <a:solidFill>
                            <a:srgbClr val="FF0000"/>
                          </a:solidFill>
                          <a:effectLst/>
                          <a:latin typeface="+mj-lt"/>
                        </a:rPr>
                        <a:t>X</a:t>
                      </a:r>
                      <a:endParaRPr lang="en-US" sz="1500" b="1" dirty="0">
                        <a:solidFill>
                          <a:srgbClr val="FF0000"/>
                        </a:solidFill>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dirty="0">
                          <a:solidFill>
                            <a:srgbClr val="FF0000"/>
                          </a:solidFill>
                          <a:effectLst/>
                          <a:latin typeface="+mj-lt"/>
                        </a:rPr>
                        <a:t>X</a:t>
                      </a:r>
                      <a:endParaRPr lang="en-US" sz="1500" b="1" dirty="0">
                        <a:solidFill>
                          <a:srgbClr val="FF0000"/>
                        </a:solidFill>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dirty="0">
                          <a:solidFill>
                            <a:srgbClr val="00B050"/>
                          </a:solidFill>
                          <a:effectLst/>
                          <a:latin typeface="+mj-lt"/>
                          <a:ea typeface="Calibri" panose="020F0502020204030204" pitchFamily="34" charset="0"/>
                          <a:cs typeface="Times New Roman" panose="02020603050405020304" pitchFamily="18" charset="0"/>
                          <a:sym typeface="Wingdings" panose="05000000000000000000" pitchFamily="2" charset="2"/>
                        </a:rPr>
                        <a:t></a:t>
                      </a:r>
                      <a:endParaRPr lang="en-US" sz="1500" dirty="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67942515"/>
                  </a:ext>
                </a:extLst>
              </a:tr>
              <a:tr h="290649">
                <a:tc>
                  <a:txBody>
                    <a:bodyPr/>
                    <a:lstStyle/>
                    <a:p>
                      <a:pPr marL="0" marR="0" algn="ctr">
                        <a:lnSpc>
                          <a:spcPct val="115000"/>
                        </a:lnSpc>
                        <a:spcBef>
                          <a:spcPts val="0"/>
                        </a:spcBef>
                        <a:spcAft>
                          <a:spcPts val="0"/>
                        </a:spcAft>
                      </a:pPr>
                      <a:r>
                        <a:rPr lang="en-US" sz="1500" dirty="0">
                          <a:effectLst/>
                          <a:latin typeface="+mj-lt"/>
                        </a:rPr>
                        <a:t>Lưu </a:t>
                      </a:r>
                      <a:r>
                        <a:rPr lang="en-US" sz="1500" dirty="0" smtClean="0">
                          <a:effectLst/>
                          <a:latin typeface="+mj-lt"/>
                        </a:rPr>
                        <a:t>LS </a:t>
                      </a:r>
                      <a:r>
                        <a:rPr lang="en-US" sz="1500" dirty="0">
                          <a:effectLst/>
                          <a:latin typeface="+mj-lt"/>
                        </a:rPr>
                        <a:t>Bài Làm</a:t>
                      </a:r>
                      <a:endParaRPr lang="en-US" sz="1500" dirty="0">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a:solidFill>
                            <a:srgbClr val="FF0000"/>
                          </a:solidFill>
                          <a:effectLst/>
                          <a:latin typeface="+mj-lt"/>
                        </a:rPr>
                        <a:t>X</a:t>
                      </a:r>
                      <a:endParaRPr lang="en-US" sz="1500" b="1">
                        <a:solidFill>
                          <a:srgbClr val="FF0000"/>
                        </a:solidFill>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dirty="0">
                          <a:solidFill>
                            <a:srgbClr val="00B050"/>
                          </a:solidFill>
                          <a:effectLst/>
                          <a:latin typeface="+mj-lt"/>
                          <a:sym typeface="Wingdings" panose="05000000000000000000" pitchFamily="2" charset="2"/>
                        </a:rPr>
                        <a:t></a:t>
                      </a:r>
                      <a:endParaRPr lang="en-US" sz="1500" b="1" dirty="0">
                        <a:solidFill>
                          <a:srgbClr val="00B050"/>
                        </a:solidFill>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kern="1200" dirty="0" smtClean="0">
                          <a:solidFill>
                            <a:srgbClr val="FF0000"/>
                          </a:solidFill>
                          <a:effectLst/>
                          <a:latin typeface="+mn-lt"/>
                          <a:ea typeface="+mn-ea"/>
                          <a:cs typeface="+mn-cs"/>
                        </a:rPr>
                        <a:t>X</a:t>
                      </a:r>
                      <a:endParaRPr lang="en-US" sz="1500" b="1" kern="1200" dirty="0">
                        <a:solidFill>
                          <a:srgbClr val="FF0000"/>
                        </a:solidFill>
                        <a:effectLst/>
                        <a:latin typeface="+mn-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dirty="0">
                          <a:solidFill>
                            <a:srgbClr val="00B050"/>
                          </a:solidFill>
                          <a:effectLst/>
                          <a:latin typeface="+mj-lt"/>
                          <a:ea typeface="Calibri" panose="020F0502020204030204" pitchFamily="34" charset="0"/>
                          <a:cs typeface="Times New Roman" panose="02020603050405020304" pitchFamily="18" charset="0"/>
                          <a:sym typeface="Wingdings" panose="05000000000000000000" pitchFamily="2" charset="2"/>
                        </a:rPr>
                        <a:t></a:t>
                      </a:r>
                      <a:endParaRPr lang="en-US" sz="1500" dirty="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67261511"/>
                  </a:ext>
                </a:extLst>
              </a:tr>
              <a:tr h="290649">
                <a:tc>
                  <a:txBody>
                    <a:bodyPr/>
                    <a:lstStyle/>
                    <a:p>
                      <a:pPr marL="0" marR="0" algn="ctr">
                        <a:lnSpc>
                          <a:spcPct val="115000"/>
                        </a:lnSpc>
                        <a:spcBef>
                          <a:spcPts val="0"/>
                        </a:spcBef>
                        <a:spcAft>
                          <a:spcPts val="0"/>
                        </a:spcAft>
                      </a:pPr>
                      <a:r>
                        <a:rPr lang="en-US" sz="1500" dirty="0" smtClean="0">
                          <a:effectLst/>
                          <a:latin typeface="+mj-lt"/>
                        </a:rPr>
                        <a:t>CTLS </a:t>
                      </a:r>
                      <a:r>
                        <a:rPr lang="en-US" sz="1500" dirty="0">
                          <a:effectLst/>
                          <a:latin typeface="+mj-lt"/>
                        </a:rPr>
                        <a:t>Bài Làm</a:t>
                      </a:r>
                      <a:endParaRPr lang="en-US" sz="1500" dirty="0">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a:solidFill>
                            <a:srgbClr val="FF0000"/>
                          </a:solidFill>
                          <a:effectLst/>
                          <a:latin typeface="+mj-lt"/>
                        </a:rPr>
                        <a:t>X</a:t>
                      </a:r>
                      <a:endParaRPr lang="en-US" sz="1500" b="1">
                        <a:solidFill>
                          <a:srgbClr val="FF0000"/>
                        </a:solidFill>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dirty="0">
                          <a:solidFill>
                            <a:srgbClr val="FF0000"/>
                          </a:solidFill>
                          <a:effectLst/>
                          <a:latin typeface="+mj-lt"/>
                        </a:rPr>
                        <a:t>X</a:t>
                      </a:r>
                      <a:endParaRPr lang="en-US" sz="1500" b="1" dirty="0">
                        <a:solidFill>
                          <a:srgbClr val="FF0000"/>
                        </a:solidFill>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dirty="0">
                          <a:solidFill>
                            <a:srgbClr val="FF0000"/>
                          </a:solidFill>
                          <a:effectLst/>
                          <a:latin typeface="+mj-lt"/>
                        </a:rPr>
                        <a:t>X</a:t>
                      </a:r>
                      <a:endParaRPr lang="en-US" sz="1500" b="1" dirty="0">
                        <a:solidFill>
                          <a:srgbClr val="FF0000"/>
                        </a:solidFill>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dirty="0">
                          <a:solidFill>
                            <a:srgbClr val="00B050"/>
                          </a:solidFill>
                          <a:effectLst/>
                          <a:latin typeface="+mj-lt"/>
                          <a:ea typeface="Calibri" panose="020F0502020204030204" pitchFamily="34" charset="0"/>
                          <a:cs typeface="Times New Roman" panose="02020603050405020304" pitchFamily="18" charset="0"/>
                          <a:sym typeface="Wingdings" panose="05000000000000000000" pitchFamily="2" charset="2"/>
                        </a:rPr>
                        <a:t></a:t>
                      </a:r>
                      <a:endParaRPr lang="en-US" sz="1500" dirty="0">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36026953"/>
                  </a:ext>
                </a:extLst>
              </a:tr>
              <a:tr h="290649">
                <a:tc>
                  <a:txBody>
                    <a:bodyPr/>
                    <a:lstStyle/>
                    <a:p>
                      <a:pPr marL="0" marR="0" algn="ctr">
                        <a:lnSpc>
                          <a:spcPct val="115000"/>
                        </a:lnSpc>
                        <a:spcBef>
                          <a:spcPts val="0"/>
                        </a:spcBef>
                        <a:spcAft>
                          <a:spcPts val="0"/>
                        </a:spcAft>
                      </a:pPr>
                      <a:r>
                        <a:rPr lang="en-US" sz="1500" dirty="0">
                          <a:effectLst/>
                          <a:latin typeface="+mj-lt"/>
                        </a:rPr>
                        <a:t>Kết Nối </a:t>
                      </a:r>
                      <a:r>
                        <a:rPr lang="en-US" sz="1500" dirty="0" smtClean="0">
                          <a:effectLst/>
                          <a:latin typeface="+mj-lt"/>
                        </a:rPr>
                        <a:t>CĐ</a:t>
                      </a:r>
                      <a:endParaRPr lang="en-US" sz="1500" dirty="0">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dirty="0">
                          <a:solidFill>
                            <a:srgbClr val="FF0000"/>
                          </a:solidFill>
                          <a:effectLst/>
                          <a:latin typeface="+mj-lt"/>
                        </a:rPr>
                        <a:t>X</a:t>
                      </a:r>
                      <a:endParaRPr lang="en-US" sz="1500" b="1" dirty="0">
                        <a:solidFill>
                          <a:srgbClr val="FF0000"/>
                        </a:solidFill>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kern="1200" dirty="0" smtClean="0">
                          <a:solidFill>
                            <a:srgbClr val="00B050"/>
                          </a:solidFill>
                          <a:effectLst/>
                          <a:latin typeface="+mn-lt"/>
                          <a:ea typeface="+mn-ea"/>
                          <a:cs typeface="+mn-cs"/>
                          <a:sym typeface="Wingdings" panose="05000000000000000000" pitchFamily="2" charset="2"/>
                        </a:rPr>
                        <a:t></a:t>
                      </a:r>
                      <a:endParaRPr lang="en-US" sz="1500" b="1" kern="1200" dirty="0">
                        <a:solidFill>
                          <a:srgbClr val="00B050"/>
                        </a:solidFill>
                        <a:effectLst/>
                        <a:latin typeface="+mn-lt"/>
                        <a:ea typeface="Calibri" panose="020F0502020204030204" pitchFamily="34" charset="0"/>
                        <a:cs typeface="Times New Roman" panose="02020603050405020304" pitchFamily="18" charset="0"/>
                      </a:endParaRPr>
                    </a:p>
                  </a:txBody>
                  <a:tcPr marL="54497" marR="54497" marT="0" marB="0" anchor="ctr"/>
                </a:tc>
                <a:tc>
                  <a:txBody>
                    <a:bodyPr/>
                    <a:lstStyle/>
                    <a:p>
                      <a:pPr marL="0" marR="0" algn="ctr">
                        <a:lnSpc>
                          <a:spcPct val="115000"/>
                        </a:lnSpc>
                        <a:spcBef>
                          <a:spcPts val="0"/>
                        </a:spcBef>
                        <a:spcAft>
                          <a:spcPts val="0"/>
                        </a:spcAft>
                      </a:pPr>
                      <a:r>
                        <a:rPr lang="en-US" sz="1500" b="1" dirty="0">
                          <a:solidFill>
                            <a:srgbClr val="FF0000"/>
                          </a:solidFill>
                          <a:effectLst/>
                          <a:latin typeface="+mj-lt"/>
                        </a:rPr>
                        <a:t>X</a:t>
                      </a:r>
                      <a:endParaRPr lang="en-US" sz="1500" b="1" dirty="0">
                        <a:solidFill>
                          <a:srgbClr val="FF0000"/>
                        </a:solidFill>
                        <a:effectLst/>
                        <a:latin typeface="+mj-lt"/>
                        <a:ea typeface="Calibri" panose="020F0502020204030204" pitchFamily="34" charset="0"/>
                        <a:cs typeface="Times New Roman" panose="02020603050405020304" pitchFamily="18" charset="0"/>
                      </a:endParaRPr>
                    </a:p>
                  </a:txBody>
                  <a:tcPr marL="54497" marR="54497" marT="0" marB="0" anchor="ct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1500" b="1" dirty="0" smtClean="0">
                          <a:solidFill>
                            <a:srgbClr val="00B050"/>
                          </a:solidFill>
                          <a:effectLst/>
                          <a:latin typeface="+mj-lt"/>
                          <a:ea typeface="Calibri" panose="020F0502020204030204" pitchFamily="34" charset="0"/>
                          <a:cs typeface="Times New Roman" panose="02020603050405020304" pitchFamily="18" charset="0"/>
                          <a:sym typeface="Wingdings" panose="05000000000000000000" pitchFamily="2" charset="2"/>
                        </a:rPr>
                        <a:t></a:t>
                      </a:r>
                      <a:endParaRPr lang="en-US" sz="1500" dirty="0" smtClean="0">
                        <a:effectLst/>
                        <a:latin typeface="+mj-lt"/>
                        <a:ea typeface="Calibri" panose="020F0502020204030204" pitchFamily="34" charset="0"/>
                        <a:cs typeface="Times New Roman" panose="02020603050405020304" pitchFamily="18" charset="0"/>
                      </a:endParaRPr>
                    </a:p>
                  </a:txBody>
                  <a:tcPr marL="54497" marR="54497" marT="0" marB="0" anchor="ctr"/>
                </a:tc>
                <a:extLst>
                  <a:ext uri="{0D108BD9-81ED-4DB2-BD59-A6C34878D82A}">
                    <a16:rowId xmlns:a16="http://schemas.microsoft.com/office/drawing/2014/main" val="2609168864"/>
                  </a:ext>
                </a:extLst>
              </a:tr>
            </a:tbl>
          </a:graphicData>
        </a:graphic>
      </p:graphicFrame>
    </p:spTree>
    <p:extLst>
      <p:ext uri="{BB962C8B-B14F-4D97-AF65-F5344CB8AC3E}">
        <p14:creationId xmlns:p14="http://schemas.microsoft.com/office/powerpoint/2010/main" val="941052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804519"/>
            <a:ext cx="9603275" cy="1024281"/>
          </a:xfrm>
        </p:spPr>
        <p:txBody>
          <a:bodyPr/>
          <a:lstStyle/>
          <a:p>
            <a:pPr marL="571500" indent="-571500">
              <a:buClr>
                <a:srgbClr val="C00000"/>
              </a:buClr>
              <a:buFont typeface="+mj-lt"/>
              <a:buAutoNum type="romanUcPeriod" startAt="6"/>
            </a:pPr>
            <a:r>
              <a:rPr lang="en-US" b="1" dirty="0"/>
              <a:t>Kết </a:t>
            </a:r>
            <a:r>
              <a:rPr lang="en-US" b="1" dirty="0" smtClean="0"/>
              <a:t>luận</a:t>
            </a:r>
            <a:endParaRPr lang="en-US" b="1" dirty="0"/>
          </a:p>
        </p:txBody>
      </p:sp>
      <p:sp>
        <p:nvSpPr>
          <p:cNvPr id="4" name="Date Placeholder 3"/>
          <p:cNvSpPr>
            <a:spLocks noGrp="1"/>
          </p:cNvSpPr>
          <p:nvPr>
            <p:ph type="dt" sz="half" idx="10"/>
          </p:nvPr>
        </p:nvSpPr>
        <p:spPr/>
        <p:txBody>
          <a:bodyPr/>
          <a:lstStyle/>
          <a:p>
            <a:fld id="{9F05D569-69AA-4D24-8124-3DD6E3F42B97}" type="datetime1">
              <a:rPr lang="en-US" smtClean="0"/>
              <a:t>6/4/2020</a:t>
            </a:fld>
            <a:endParaRPr lang="en-US"/>
          </a:p>
        </p:txBody>
      </p:sp>
      <p:sp>
        <p:nvSpPr>
          <p:cNvPr id="5" name="Slide Number Placeholder 4"/>
          <p:cNvSpPr>
            <a:spLocks noGrp="1"/>
          </p:cNvSpPr>
          <p:nvPr>
            <p:ph type="sldNum" sz="quarter" idx="12"/>
          </p:nvPr>
        </p:nvSpPr>
        <p:spPr>
          <a:xfrm>
            <a:off x="9774744" y="6245762"/>
            <a:ext cx="1280109" cy="503578"/>
          </a:xfrm>
        </p:spPr>
        <p:txBody>
          <a:bodyPr/>
          <a:lstStyle/>
          <a:p>
            <a:fld id="{4D6D33AE-CD2F-442B-AC23-82F180BFF515}" type="slidenum">
              <a:rPr lang="en-US" smtClean="0"/>
              <a:t>51</a:t>
            </a:fld>
            <a:endParaRPr lang="en-US" dirty="0"/>
          </a:p>
        </p:txBody>
      </p:sp>
      <p:sp>
        <p:nvSpPr>
          <p:cNvPr id="10" name="Content Placeholder 2"/>
          <p:cNvSpPr>
            <a:spLocks noGrp="1"/>
          </p:cNvSpPr>
          <p:nvPr>
            <p:ph idx="1"/>
          </p:nvPr>
        </p:nvSpPr>
        <p:spPr>
          <a:xfrm>
            <a:off x="1451578" y="2015732"/>
            <a:ext cx="9603275" cy="3769609"/>
          </a:xfrm>
        </p:spPr>
        <p:txBody>
          <a:bodyPr>
            <a:normAutofit lnSpcReduction="10000"/>
          </a:bodyPr>
          <a:lstStyle/>
          <a:p>
            <a:pPr>
              <a:buFont typeface="Wingdings" panose="05000000000000000000" pitchFamily="2" charset="2"/>
              <a:buChar char="v"/>
            </a:pPr>
            <a:r>
              <a:rPr lang="en-US" b="1" dirty="0" smtClean="0"/>
              <a:t> </a:t>
            </a:r>
            <a:r>
              <a:rPr lang="en-US" sz="2800" b="1" dirty="0" smtClean="0"/>
              <a:t>Hướng nghiên cứu tiếp theo:</a:t>
            </a:r>
          </a:p>
          <a:p>
            <a:pPr lvl="1">
              <a:lnSpc>
                <a:spcPct val="100000"/>
              </a:lnSpc>
            </a:pPr>
            <a:r>
              <a:rPr lang="en-US" sz="3200" b="1" dirty="0"/>
              <a:t>Xây dựng chức năng Đăng nhập</a:t>
            </a:r>
          </a:p>
          <a:p>
            <a:pPr lvl="1">
              <a:lnSpc>
                <a:spcPct val="100000"/>
              </a:lnSpc>
            </a:pPr>
            <a:r>
              <a:rPr lang="en-US" sz="3200" b="1" dirty="0" smtClean="0"/>
              <a:t>Phân </a:t>
            </a:r>
            <a:r>
              <a:rPr lang="en-US" sz="3200" b="1" dirty="0"/>
              <a:t>quyền người dùng</a:t>
            </a:r>
          </a:p>
          <a:p>
            <a:pPr lvl="1">
              <a:lnSpc>
                <a:spcPct val="100000"/>
              </a:lnSpc>
            </a:pPr>
            <a:r>
              <a:rPr lang="en-US" sz="3200" b="1" dirty="0" smtClean="0"/>
              <a:t>Xây </a:t>
            </a:r>
            <a:r>
              <a:rPr lang="en-US" sz="3200" b="1" dirty="0"/>
              <a:t>dựng chức năng Quản lý ngân hàng câu hỏi</a:t>
            </a:r>
          </a:p>
          <a:p>
            <a:pPr lvl="1">
              <a:lnSpc>
                <a:spcPct val="100000"/>
              </a:lnSpc>
            </a:pPr>
            <a:r>
              <a:rPr lang="en-US" sz="3200" b="1" dirty="0" smtClean="0"/>
              <a:t>Thêm </a:t>
            </a:r>
            <a:r>
              <a:rPr lang="en-US" sz="3200" b="1" dirty="0"/>
              <a:t>nhiều loại câu hỏi khác</a:t>
            </a:r>
          </a:p>
          <a:p>
            <a:pPr lvl="1">
              <a:lnSpc>
                <a:spcPct val="100000"/>
              </a:lnSpc>
            </a:pPr>
            <a:r>
              <a:rPr lang="en-US" sz="3200" b="1" dirty="0" smtClean="0"/>
              <a:t>Mở </a:t>
            </a:r>
            <a:r>
              <a:rPr lang="en-US" sz="3200" b="1" dirty="0"/>
              <a:t>rộng nội dung sang nhiều bộ môn khác</a:t>
            </a:r>
          </a:p>
        </p:txBody>
      </p:sp>
    </p:spTree>
    <p:extLst>
      <p:ext uri="{BB962C8B-B14F-4D97-AF65-F5344CB8AC3E}">
        <p14:creationId xmlns:p14="http://schemas.microsoft.com/office/powerpoint/2010/main" val="3704034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Effect transition="in" filter="fade">
                                      <p:cBhvr>
                                        <p:cTn id="13" dur="1000"/>
                                        <p:tgtEl>
                                          <p:spTgt spid="10">
                                            <p:txEl>
                                              <p:pRg st="1" end="1"/>
                                            </p:txEl>
                                          </p:spTgt>
                                        </p:tgtEl>
                                      </p:cBhvr>
                                    </p:animEffect>
                                    <p:anim calcmode="lin" valueType="num">
                                      <p:cBhvr>
                                        <p:cTn id="14"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Effect transition="in" filter="fade">
                                      <p:cBhvr>
                                        <p:cTn id="19" dur="1000"/>
                                        <p:tgtEl>
                                          <p:spTgt spid="10">
                                            <p:txEl>
                                              <p:pRg st="2" end="2"/>
                                            </p:txEl>
                                          </p:spTgt>
                                        </p:tgtEl>
                                      </p:cBhvr>
                                    </p:animEffect>
                                    <p:anim calcmode="lin" valueType="num">
                                      <p:cBhvr>
                                        <p:cTn id="20"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0">
                                            <p:txEl>
                                              <p:pRg st="3" end="3"/>
                                            </p:txEl>
                                          </p:spTgt>
                                        </p:tgtEl>
                                        <p:attrNameLst>
                                          <p:attrName>style.visibility</p:attrName>
                                        </p:attrNameLst>
                                      </p:cBhvr>
                                      <p:to>
                                        <p:strVal val="visible"/>
                                      </p:to>
                                    </p:set>
                                    <p:animEffect transition="in" filter="fade">
                                      <p:cBhvr>
                                        <p:cTn id="25" dur="1000"/>
                                        <p:tgtEl>
                                          <p:spTgt spid="10">
                                            <p:txEl>
                                              <p:pRg st="3" end="3"/>
                                            </p:txEl>
                                          </p:spTgt>
                                        </p:tgtEl>
                                      </p:cBhvr>
                                    </p:animEffect>
                                    <p:anim calcmode="lin" valueType="num">
                                      <p:cBhvr>
                                        <p:cTn id="26"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0">
                                            <p:txEl>
                                              <p:pRg st="4" end="4"/>
                                            </p:txEl>
                                          </p:spTgt>
                                        </p:tgtEl>
                                        <p:attrNameLst>
                                          <p:attrName>style.visibility</p:attrName>
                                        </p:attrNameLst>
                                      </p:cBhvr>
                                      <p:to>
                                        <p:strVal val="visible"/>
                                      </p:to>
                                    </p:set>
                                    <p:animEffect transition="in" filter="fade">
                                      <p:cBhvr>
                                        <p:cTn id="31" dur="1000"/>
                                        <p:tgtEl>
                                          <p:spTgt spid="10">
                                            <p:txEl>
                                              <p:pRg st="4" end="4"/>
                                            </p:txEl>
                                          </p:spTgt>
                                        </p:tgtEl>
                                      </p:cBhvr>
                                    </p:animEffect>
                                    <p:anim calcmode="lin" valueType="num">
                                      <p:cBhvr>
                                        <p:cTn id="32"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10">
                                            <p:txEl>
                                              <p:pRg st="5" end="5"/>
                                            </p:txEl>
                                          </p:spTgt>
                                        </p:tgtEl>
                                        <p:attrNameLst>
                                          <p:attrName>style.visibility</p:attrName>
                                        </p:attrNameLst>
                                      </p:cBhvr>
                                      <p:to>
                                        <p:strVal val="visible"/>
                                      </p:to>
                                    </p:set>
                                    <p:animEffect transition="in" filter="fade">
                                      <p:cBhvr>
                                        <p:cTn id="37" dur="1000"/>
                                        <p:tgtEl>
                                          <p:spTgt spid="10">
                                            <p:txEl>
                                              <p:pRg st="5" end="5"/>
                                            </p:txEl>
                                          </p:spTgt>
                                        </p:tgtEl>
                                      </p:cBhvr>
                                    </p:animEffect>
                                    <p:anim calcmode="lin" valueType="num">
                                      <p:cBhvr>
                                        <p:cTn id="38" dur="1000" fill="hold"/>
                                        <p:tgtEl>
                                          <p:spTgt spid="10">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10">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804519"/>
            <a:ext cx="9603275" cy="1024281"/>
          </a:xfrm>
        </p:spPr>
        <p:txBody>
          <a:bodyPr/>
          <a:lstStyle/>
          <a:p>
            <a:pPr marL="571500" indent="-571500">
              <a:buClr>
                <a:srgbClr val="C00000"/>
              </a:buClr>
              <a:buFont typeface="+mj-lt"/>
              <a:buAutoNum type="romanUcPeriod" startAt="6"/>
            </a:pPr>
            <a:r>
              <a:rPr lang="en-US" b="1" dirty="0"/>
              <a:t>Kết </a:t>
            </a:r>
            <a:r>
              <a:rPr lang="en-US" b="1" dirty="0" smtClean="0"/>
              <a:t>luận</a:t>
            </a:r>
            <a:endParaRPr lang="en-US" b="1" dirty="0"/>
          </a:p>
        </p:txBody>
      </p:sp>
      <p:sp>
        <p:nvSpPr>
          <p:cNvPr id="4" name="Date Placeholder 3"/>
          <p:cNvSpPr>
            <a:spLocks noGrp="1"/>
          </p:cNvSpPr>
          <p:nvPr>
            <p:ph type="dt" sz="half" idx="10"/>
          </p:nvPr>
        </p:nvSpPr>
        <p:spPr/>
        <p:txBody>
          <a:bodyPr/>
          <a:lstStyle/>
          <a:p>
            <a:fld id="{9F05D569-69AA-4D24-8124-3DD6E3F42B97}" type="datetime1">
              <a:rPr lang="en-US" smtClean="0"/>
              <a:t>6/4/2020</a:t>
            </a:fld>
            <a:endParaRPr lang="en-US"/>
          </a:p>
        </p:txBody>
      </p:sp>
      <p:sp>
        <p:nvSpPr>
          <p:cNvPr id="5" name="Slide Number Placeholder 4"/>
          <p:cNvSpPr>
            <a:spLocks noGrp="1"/>
          </p:cNvSpPr>
          <p:nvPr>
            <p:ph type="sldNum" sz="quarter" idx="12"/>
          </p:nvPr>
        </p:nvSpPr>
        <p:spPr>
          <a:xfrm>
            <a:off x="9774744" y="6245762"/>
            <a:ext cx="1280109" cy="503578"/>
          </a:xfrm>
        </p:spPr>
        <p:txBody>
          <a:bodyPr/>
          <a:lstStyle/>
          <a:p>
            <a:fld id="{4D6D33AE-CD2F-442B-AC23-82F180BFF515}" type="slidenum">
              <a:rPr lang="en-US" smtClean="0"/>
              <a:t>52</a:t>
            </a:fld>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8001"/>
          </a:xfrm>
        </p:spPr>
      </p:pic>
    </p:spTree>
    <p:extLst>
      <p:ext uri="{BB962C8B-B14F-4D97-AF65-F5344CB8AC3E}">
        <p14:creationId xmlns:p14="http://schemas.microsoft.com/office/powerpoint/2010/main" val="40036871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Clr>
                <a:srgbClr val="C00000"/>
              </a:buClr>
              <a:buFont typeface="+mj-lt"/>
              <a:buAutoNum type="romanUcPeriod"/>
            </a:pPr>
            <a:r>
              <a:rPr lang="en-US" b="1" dirty="0"/>
              <a:t>Giới thiệu chung</a:t>
            </a:r>
            <a:endParaRPr lang="en-US" dirty="0"/>
          </a:p>
        </p:txBody>
      </p:sp>
      <p:sp>
        <p:nvSpPr>
          <p:cNvPr id="3" name="Content Placeholder 2"/>
          <p:cNvSpPr>
            <a:spLocks noGrp="1"/>
          </p:cNvSpPr>
          <p:nvPr>
            <p:ph idx="1"/>
          </p:nvPr>
        </p:nvSpPr>
        <p:spPr>
          <a:xfrm>
            <a:off x="1451579" y="1272782"/>
            <a:ext cx="9603275" cy="3718318"/>
          </a:xfrm>
        </p:spPr>
        <p:txBody>
          <a:bodyPr anchor="ctr" anchorCtr="0">
            <a:normAutofit/>
          </a:bodyPr>
          <a:lstStyle/>
          <a:p>
            <a:pPr marL="0" indent="0" algn="ctr">
              <a:buNone/>
            </a:pPr>
            <a:r>
              <a:rPr lang="en-US" sz="6800" b="1" dirty="0" smtClean="0"/>
              <a:t>Tại sao nên học IC3?</a:t>
            </a:r>
            <a:endParaRPr lang="en-US" sz="6800" b="1" dirty="0"/>
          </a:p>
        </p:txBody>
      </p:sp>
      <p:sp>
        <p:nvSpPr>
          <p:cNvPr id="4" name="Date Placeholder 3"/>
          <p:cNvSpPr>
            <a:spLocks noGrp="1"/>
          </p:cNvSpPr>
          <p:nvPr>
            <p:ph type="dt" sz="half" idx="10"/>
          </p:nvPr>
        </p:nvSpPr>
        <p:spPr/>
        <p:txBody>
          <a:bodyPr/>
          <a:lstStyle/>
          <a:p>
            <a:fld id="{F9F059CF-0B2F-4ED5-A168-810196018C27}" type="datetime1">
              <a:rPr lang="en-US" smtClean="0"/>
              <a:t>6/5/2020</a:t>
            </a:fld>
            <a:endParaRPr lang="en-US"/>
          </a:p>
        </p:txBody>
      </p:sp>
      <p:sp>
        <p:nvSpPr>
          <p:cNvPr id="5" name="Slide Number Placeholder 4"/>
          <p:cNvSpPr>
            <a:spLocks noGrp="1"/>
          </p:cNvSpPr>
          <p:nvPr>
            <p:ph type="sldNum" sz="quarter" idx="12"/>
          </p:nvPr>
        </p:nvSpPr>
        <p:spPr/>
        <p:txBody>
          <a:bodyPr/>
          <a:lstStyle/>
          <a:p>
            <a:fld id="{4D6D33AE-CD2F-442B-AC23-82F180BFF515}" type="slidenum">
              <a:rPr lang="en-US" smtClean="0"/>
              <a:t>6</a:t>
            </a:fld>
            <a:endParaRPr lang="en-US" dirty="0"/>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ackgroundRemoval t="0" b="100000" l="9972" r="89744">
                        <a14:foregroundMark x1="56125" y1="38095" x2="56125" y2="38095"/>
                        <a14:foregroundMark x1="55698" y1="37798" x2="55698" y2="37798"/>
                        <a14:foregroundMark x1="55556" y1="37500" x2="55556" y2="37500"/>
                      </a14:backgroundRemoval>
                    </a14:imgEffect>
                  </a14:imgLayer>
                </a14:imgProps>
              </a:ext>
              <a:ext uri="{28A0092B-C50C-407E-A947-70E740481C1C}">
                <a14:useLocalDpi xmlns:a14="http://schemas.microsoft.com/office/drawing/2010/main" val="0"/>
              </a:ext>
            </a:extLst>
          </a:blip>
          <a:stretch>
            <a:fillRect/>
          </a:stretch>
        </p:blipFill>
        <p:spPr>
          <a:xfrm>
            <a:off x="3924300" y="3736688"/>
            <a:ext cx="4431166" cy="2120900"/>
          </a:xfrm>
          <a:prstGeom prst="rect">
            <a:avLst/>
          </a:prstGeom>
        </p:spPr>
      </p:pic>
      <p:sp>
        <p:nvSpPr>
          <p:cNvPr id="8" name="TextBox 7"/>
          <p:cNvSpPr txBox="1"/>
          <p:nvPr/>
        </p:nvSpPr>
        <p:spPr>
          <a:xfrm>
            <a:off x="5029200" y="4749513"/>
            <a:ext cx="543739" cy="369332"/>
          </a:xfrm>
          <a:prstGeom prst="rect">
            <a:avLst/>
          </a:prstGeom>
          <a:noFill/>
        </p:spPr>
        <p:txBody>
          <a:bodyPr wrap="none" rtlCol="0">
            <a:spAutoFit/>
          </a:bodyPr>
          <a:lstStyle/>
          <a:p>
            <a:r>
              <a:rPr lang="en-US" b="1" i="1" dirty="0" smtClean="0">
                <a:solidFill>
                  <a:schemeClr val="bg1"/>
                </a:solidFill>
              </a:rPr>
              <a:t>IC3</a:t>
            </a:r>
            <a:endParaRPr lang="en-US" b="1" i="1" dirty="0">
              <a:solidFill>
                <a:schemeClr val="bg1"/>
              </a:solidFill>
            </a:endParaRPr>
          </a:p>
        </p:txBody>
      </p:sp>
    </p:spTree>
    <p:extLst>
      <p:ext uri="{BB962C8B-B14F-4D97-AF65-F5344CB8AC3E}">
        <p14:creationId xmlns:p14="http://schemas.microsoft.com/office/powerpoint/2010/main" val="4984717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Clr>
                <a:srgbClr val="C00000"/>
              </a:buClr>
            </a:pPr>
            <a:r>
              <a:rPr lang="en-US" b="1" dirty="0"/>
              <a:t>Tại sao nên học IC3?</a:t>
            </a:r>
          </a:p>
        </p:txBody>
      </p:sp>
      <p:sp>
        <p:nvSpPr>
          <p:cNvPr id="4" name="Date Placeholder 3"/>
          <p:cNvSpPr>
            <a:spLocks noGrp="1"/>
          </p:cNvSpPr>
          <p:nvPr>
            <p:ph type="dt" sz="half" idx="10"/>
          </p:nvPr>
        </p:nvSpPr>
        <p:spPr/>
        <p:txBody>
          <a:bodyPr/>
          <a:lstStyle/>
          <a:p>
            <a:fld id="{9F05D569-69AA-4D24-8124-3DD6E3F42B97}" type="datetime1">
              <a:rPr lang="en-US" smtClean="0"/>
              <a:t>6/5/2020</a:t>
            </a:fld>
            <a:endParaRPr lang="en-US"/>
          </a:p>
        </p:txBody>
      </p:sp>
      <p:sp>
        <p:nvSpPr>
          <p:cNvPr id="5" name="Slide Number Placeholder 4"/>
          <p:cNvSpPr>
            <a:spLocks noGrp="1"/>
          </p:cNvSpPr>
          <p:nvPr>
            <p:ph type="sldNum" sz="quarter" idx="12"/>
          </p:nvPr>
        </p:nvSpPr>
        <p:spPr/>
        <p:txBody>
          <a:bodyPr/>
          <a:lstStyle/>
          <a:p>
            <a:fld id="{4D6D33AE-CD2F-442B-AC23-82F180BFF515}" type="slidenum">
              <a:rPr lang="en-US" smtClean="0"/>
              <a:t>7</a:t>
            </a:fld>
            <a:endParaRPr lang="en-US"/>
          </a:p>
        </p:txBody>
      </p:sp>
      <p:sp>
        <p:nvSpPr>
          <p:cNvPr id="9" name="Content Placeholder 2"/>
          <p:cNvSpPr txBox="1">
            <a:spLocks/>
          </p:cNvSpPr>
          <p:nvPr/>
        </p:nvSpPr>
        <p:spPr>
          <a:xfrm>
            <a:off x="1451579" y="2033150"/>
            <a:ext cx="9603274" cy="38799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nSpc>
                <a:spcPct val="100000"/>
              </a:lnSpc>
              <a:buFont typeface="Wingdings" panose="05000000000000000000" pitchFamily="2" charset="2"/>
              <a:buChar char="v"/>
            </a:pPr>
            <a:r>
              <a:rPr lang="en-US" sz="3600" b="1" dirty="0"/>
              <a:t> </a:t>
            </a:r>
            <a:r>
              <a:rPr lang="en-US" sz="3600" b="1" dirty="0" smtClean="0"/>
              <a:t>Một số đơn vị yêu cầu chứng chỉ IC3</a:t>
            </a:r>
          </a:p>
          <a:p>
            <a:pPr>
              <a:lnSpc>
                <a:spcPct val="100000"/>
              </a:lnSpc>
              <a:buFont typeface="Wingdings" panose="05000000000000000000" pitchFamily="2" charset="2"/>
              <a:buChar char="v"/>
            </a:pPr>
            <a:r>
              <a:rPr lang="en-US" sz="3600" b="1" dirty="0" smtClean="0"/>
              <a:t> Hỗ trợ học tập và làm việc</a:t>
            </a:r>
          </a:p>
          <a:p>
            <a:pPr>
              <a:lnSpc>
                <a:spcPct val="100000"/>
              </a:lnSpc>
              <a:buFont typeface="Wingdings" panose="05000000000000000000" pitchFamily="2" charset="2"/>
              <a:buChar char="v"/>
            </a:pPr>
            <a:r>
              <a:rPr lang="en-US" sz="3600" b="1" dirty="0" smtClean="0"/>
              <a:t> Cần có khi thi tuyển công chức, viên chức nhà nước</a:t>
            </a:r>
          </a:p>
          <a:p>
            <a:pPr>
              <a:lnSpc>
                <a:spcPct val="100000"/>
              </a:lnSpc>
              <a:buFont typeface="Wingdings" panose="05000000000000000000" pitchFamily="2" charset="2"/>
              <a:buChar char="v"/>
            </a:pPr>
            <a:r>
              <a:rPr lang="en-US" sz="3600" b="1" dirty="0" smtClean="0"/>
              <a:t> Có giá trị quốc tế và vô thời hạn</a:t>
            </a:r>
            <a:endParaRPr lang="en-US" sz="3600" b="1" dirty="0"/>
          </a:p>
        </p:txBody>
      </p:sp>
      <p:sp>
        <p:nvSpPr>
          <p:cNvPr id="6" name="Oval 5"/>
          <p:cNvSpPr/>
          <p:nvPr/>
        </p:nvSpPr>
        <p:spPr>
          <a:xfrm>
            <a:off x="1689703" y="6970396"/>
            <a:ext cx="710597" cy="535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12698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1000"/>
                                  </p:stCondLst>
                                  <p:childTnLst>
                                    <p:set>
                                      <p:cBhvr>
                                        <p:cTn id="12" dur="1" fill="hold">
                                          <p:stCondLst>
                                            <p:cond delay="0"/>
                                          </p:stCondLst>
                                        </p:cTn>
                                        <p:tgtEl>
                                          <p:spTgt spid="9">
                                            <p:txEl>
                                              <p:pRg st="1" end="1"/>
                                            </p:txEl>
                                          </p:spTgt>
                                        </p:tgtEl>
                                        <p:attrNameLst>
                                          <p:attrName>style.visibility</p:attrName>
                                        </p:attrNameLst>
                                      </p:cBhvr>
                                      <p:to>
                                        <p:strVal val="visible"/>
                                      </p:to>
                                    </p:set>
                                    <p:animEffect transition="in" filter="fade">
                                      <p:cBhvr>
                                        <p:cTn id="13" dur="1000"/>
                                        <p:tgtEl>
                                          <p:spTgt spid="9">
                                            <p:txEl>
                                              <p:pRg st="1" end="1"/>
                                            </p:txEl>
                                          </p:spTgt>
                                        </p:tgtEl>
                                      </p:cBhvr>
                                    </p:animEffect>
                                    <p:anim calcmode="lin" valueType="num">
                                      <p:cBhvr>
                                        <p:cTn id="14"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3000"/>
                            </p:stCondLst>
                            <p:childTnLst>
                              <p:par>
                                <p:cTn id="17" presetID="42" presetClass="entr" presetSubtype="0" fill="hold" nodeType="afterEffect">
                                  <p:stCondLst>
                                    <p:cond delay="1000"/>
                                  </p:stCondLst>
                                  <p:childTnLst>
                                    <p:set>
                                      <p:cBhvr>
                                        <p:cTn id="18" dur="1" fill="hold">
                                          <p:stCondLst>
                                            <p:cond delay="0"/>
                                          </p:stCondLst>
                                        </p:cTn>
                                        <p:tgtEl>
                                          <p:spTgt spid="9">
                                            <p:txEl>
                                              <p:pRg st="2" end="2"/>
                                            </p:txEl>
                                          </p:spTgt>
                                        </p:tgtEl>
                                        <p:attrNameLst>
                                          <p:attrName>style.visibility</p:attrName>
                                        </p:attrNameLst>
                                      </p:cBhvr>
                                      <p:to>
                                        <p:strVal val="visible"/>
                                      </p:to>
                                    </p:set>
                                    <p:animEffect transition="in" filter="fade">
                                      <p:cBhvr>
                                        <p:cTn id="19" dur="1000"/>
                                        <p:tgtEl>
                                          <p:spTgt spid="9">
                                            <p:txEl>
                                              <p:pRg st="2" end="2"/>
                                            </p:txEl>
                                          </p:spTgt>
                                        </p:tgtEl>
                                      </p:cBhvr>
                                    </p:animEffect>
                                    <p:anim calcmode="lin" valueType="num">
                                      <p:cBhvr>
                                        <p:cTn id="20"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5000"/>
                            </p:stCondLst>
                            <p:childTnLst>
                              <p:par>
                                <p:cTn id="23" presetID="42" presetClass="entr" presetSubtype="0" fill="hold" nodeType="afterEffect">
                                  <p:stCondLst>
                                    <p:cond delay="1000"/>
                                  </p:stCondLst>
                                  <p:childTnLst>
                                    <p:set>
                                      <p:cBhvr>
                                        <p:cTn id="24" dur="1" fill="hold">
                                          <p:stCondLst>
                                            <p:cond delay="0"/>
                                          </p:stCondLst>
                                        </p:cTn>
                                        <p:tgtEl>
                                          <p:spTgt spid="9">
                                            <p:txEl>
                                              <p:pRg st="3" end="3"/>
                                            </p:txEl>
                                          </p:spTgt>
                                        </p:tgtEl>
                                        <p:attrNameLst>
                                          <p:attrName>style.visibility</p:attrName>
                                        </p:attrNameLst>
                                      </p:cBhvr>
                                      <p:to>
                                        <p:strVal val="visible"/>
                                      </p:to>
                                    </p:set>
                                    <p:animEffect transition="in" filter="fade">
                                      <p:cBhvr>
                                        <p:cTn id="25" dur="1000"/>
                                        <p:tgtEl>
                                          <p:spTgt spid="9">
                                            <p:txEl>
                                              <p:pRg st="3" end="3"/>
                                            </p:txEl>
                                          </p:spTgt>
                                        </p:tgtEl>
                                      </p:cBhvr>
                                    </p:animEffect>
                                    <p:anim calcmode="lin" valueType="num">
                                      <p:cBhvr>
                                        <p:cTn id="26"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7000"/>
                            </p:stCondLst>
                            <p:childTnLst>
                              <p:par>
                                <p:cTn id="29" presetID="42" presetClass="entr" presetSubtype="0" fill="hold" grpId="0" nodeType="afterEffect">
                                  <p:stCondLst>
                                    <p:cond delay="300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F05D569-69AA-4D24-8124-3DD6E3F42B97}" type="datetime1">
              <a:rPr lang="en-US" smtClean="0"/>
              <a:t>6/5/2020</a:t>
            </a:fld>
            <a:endParaRPr lang="en-US"/>
          </a:p>
        </p:txBody>
      </p:sp>
      <p:sp>
        <p:nvSpPr>
          <p:cNvPr id="5" name="Slide Number Placeholder 4"/>
          <p:cNvSpPr>
            <a:spLocks noGrp="1"/>
          </p:cNvSpPr>
          <p:nvPr>
            <p:ph type="sldNum" sz="quarter" idx="12"/>
          </p:nvPr>
        </p:nvSpPr>
        <p:spPr>
          <a:xfrm>
            <a:off x="9774744" y="6245762"/>
            <a:ext cx="1280109" cy="503578"/>
          </a:xfrm>
        </p:spPr>
        <p:txBody>
          <a:bodyPr/>
          <a:lstStyle/>
          <a:p>
            <a:fld id="{4D6D33AE-CD2F-442B-AC23-82F180BFF515}" type="slidenum">
              <a:rPr lang="en-US" smtClean="0"/>
              <a:t>8</a:t>
            </a:fld>
            <a:endParaRPr lang="en-US" dirty="0"/>
          </a:p>
        </p:txBody>
      </p:sp>
      <p:sp>
        <p:nvSpPr>
          <p:cNvPr id="7" name="TextBox 6"/>
          <p:cNvSpPr txBox="1"/>
          <p:nvPr/>
        </p:nvSpPr>
        <p:spPr>
          <a:xfrm>
            <a:off x="1451579" y="5733088"/>
            <a:ext cx="9603274" cy="369332"/>
          </a:xfrm>
          <a:prstGeom prst="rect">
            <a:avLst/>
          </a:prstGeom>
          <a:noFill/>
        </p:spPr>
        <p:txBody>
          <a:bodyPr wrap="square" rtlCol="0">
            <a:spAutoFit/>
          </a:bodyPr>
          <a:lstStyle/>
          <a:p>
            <a:pPr algn="ctr"/>
            <a:r>
              <a:rPr lang="en-US" i="1" dirty="0" smtClean="0"/>
              <a:t>Hình 5.11: </a:t>
            </a:r>
            <a:r>
              <a:rPr lang="en-US" i="1" dirty="0"/>
              <a:t>So sánh chi phí luyện thi IC3 giữa học truyền thống và học qua thiết bị di động</a:t>
            </a:r>
          </a:p>
        </p:txBody>
      </p:sp>
      <p:pic>
        <p:nvPicPr>
          <p:cNvPr id="8" name="Picture 7"/>
          <p:cNvPicPr/>
          <p:nvPr/>
        </p:nvPicPr>
        <p:blipFill>
          <a:blip r:embed="rId2" cstate="print">
            <a:extLst>
              <a:ext uri="{28A0092B-C50C-407E-A947-70E740481C1C}">
                <a14:useLocalDpi xmlns:a14="http://schemas.microsoft.com/office/drawing/2010/main" val="0"/>
              </a:ext>
            </a:extLst>
          </a:blip>
          <a:stretch>
            <a:fillRect/>
          </a:stretch>
        </p:blipFill>
        <p:spPr>
          <a:xfrm>
            <a:off x="1451580" y="1411550"/>
            <a:ext cx="9603274" cy="4321538"/>
          </a:xfrm>
          <a:prstGeom prst="rect">
            <a:avLst/>
          </a:prstGeom>
        </p:spPr>
      </p:pic>
      <p:sp>
        <p:nvSpPr>
          <p:cNvPr id="9" name="Title 1"/>
          <p:cNvSpPr>
            <a:spLocks noGrp="1"/>
          </p:cNvSpPr>
          <p:nvPr>
            <p:ph type="title"/>
          </p:nvPr>
        </p:nvSpPr>
        <p:spPr>
          <a:xfrm>
            <a:off x="1451579" y="804519"/>
            <a:ext cx="9603275" cy="1049235"/>
          </a:xfrm>
        </p:spPr>
        <p:txBody>
          <a:bodyPr/>
          <a:lstStyle/>
          <a:p>
            <a:pPr marL="571500" indent="-571500">
              <a:buClr>
                <a:srgbClr val="C00000"/>
              </a:buClr>
              <a:buFont typeface="+mj-lt"/>
              <a:buAutoNum type="romanUcPeriod"/>
            </a:pPr>
            <a:r>
              <a:rPr lang="en-US" b="1" dirty="0"/>
              <a:t>Giới thiệu chung</a:t>
            </a:r>
            <a:endParaRPr lang="en-US" dirty="0"/>
          </a:p>
        </p:txBody>
      </p:sp>
    </p:spTree>
    <p:extLst>
      <p:ext uri="{BB962C8B-B14F-4D97-AF65-F5344CB8AC3E}">
        <p14:creationId xmlns:p14="http://schemas.microsoft.com/office/powerpoint/2010/main" val="339478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14350" indent="-514350">
              <a:buClr>
                <a:srgbClr val="C00000"/>
              </a:buClr>
              <a:buFont typeface="+mj-lt"/>
              <a:buAutoNum type="romanUcPeriod"/>
            </a:pPr>
            <a:r>
              <a:rPr lang="en-US" b="1" dirty="0"/>
              <a:t>Giới thiệu chung</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10037" y="2226469"/>
            <a:ext cx="4286250" cy="3028950"/>
          </a:xfrm>
        </p:spPr>
      </p:pic>
      <p:sp>
        <p:nvSpPr>
          <p:cNvPr id="4" name="Date Placeholder 3"/>
          <p:cNvSpPr>
            <a:spLocks noGrp="1"/>
          </p:cNvSpPr>
          <p:nvPr>
            <p:ph type="dt" sz="half" idx="10"/>
          </p:nvPr>
        </p:nvSpPr>
        <p:spPr/>
        <p:txBody>
          <a:bodyPr/>
          <a:lstStyle/>
          <a:p>
            <a:fld id="{9F05D569-69AA-4D24-8124-3DD6E3F42B97}" type="datetime1">
              <a:rPr lang="en-US" smtClean="0"/>
              <a:t>6/4/2020</a:t>
            </a:fld>
            <a:endParaRPr lang="en-US"/>
          </a:p>
        </p:txBody>
      </p:sp>
      <p:sp>
        <p:nvSpPr>
          <p:cNvPr id="5" name="Slide Number Placeholder 4"/>
          <p:cNvSpPr>
            <a:spLocks noGrp="1"/>
          </p:cNvSpPr>
          <p:nvPr>
            <p:ph type="sldNum" sz="quarter" idx="12"/>
          </p:nvPr>
        </p:nvSpPr>
        <p:spPr/>
        <p:txBody>
          <a:bodyPr/>
          <a:lstStyle/>
          <a:p>
            <a:fld id="{4D6D33AE-CD2F-442B-AC23-82F180BFF515}" type="slidenum">
              <a:rPr lang="en-US" smtClean="0"/>
              <a:t>9</a:t>
            </a:fld>
            <a:endParaRPr lang="en-US"/>
          </a:p>
        </p:txBody>
      </p:sp>
      <p:sp>
        <p:nvSpPr>
          <p:cNvPr id="7" name="TextBox 6"/>
          <p:cNvSpPr txBox="1"/>
          <p:nvPr/>
        </p:nvSpPr>
        <p:spPr>
          <a:xfrm>
            <a:off x="3535110" y="5258802"/>
            <a:ext cx="5436104" cy="369332"/>
          </a:xfrm>
          <a:prstGeom prst="rect">
            <a:avLst/>
          </a:prstGeom>
          <a:noFill/>
        </p:spPr>
        <p:txBody>
          <a:bodyPr wrap="none" rtlCol="0">
            <a:spAutoFit/>
          </a:bodyPr>
          <a:lstStyle/>
          <a:p>
            <a:r>
              <a:rPr lang="en-US" i="1" dirty="0" smtClean="0"/>
              <a:t>Hình 1.1: Lớp học truyền thống đang trong giờ học </a:t>
            </a:r>
            <a:endParaRPr lang="en-US" i="1" dirty="0"/>
          </a:p>
        </p:txBody>
      </p:sp>
    </p:spTree>
    <p:extLst>
      <p:ext uri="{BB962C8B-B14F-4D97-AF65-F5344CB8AC3E}">
        <p14:creationId xmlns:p14="http://schemas.microsoft.com/office/powerpoint/2010/main" val="2534633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Custom 3">
      <a:majorFont>
        <a:latin typeface="Arial"/>
        <a:ea typeface=""/>
        <a:cs typeface=""/>
      </a:majorFont>
      <a:minorFont>
        <a:latin typeface="Arial"/>
        <a:ea typeface=""/>
        <a:cs typeface=""/>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1278</TotalTime>
  <Words>1865</Words>
  <Application>Microsoft Office PowerPoint</Application>
  <PresentationFormat>Widescreen</PresentationFormat>
  <Paragraphs>483</Paragraphs>
  <Slides>52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Calibri</vt:lpstr>
      <vt:lpstr>Times New Roman</vt:lpstr>
      <vt:lpstr>Wingdings</vt:lpstr>
      <vt:lpstr>Gallery</vt:lpstr>
      <vt:lpstr>XÂY DỰNG HỆ THỐNG ÔN THI CHỨNG CHỈ IC3 TRÊN NỀN TẢNG ANDROID</vt:lpstr>
      <vt:lpstr>Mục lục</vt:lpstr>
      <vt:lpstr>PowerPoint Presentation</vt:lpstr>
      <vt:lpstr>Giới thiệu chung</vt:lpstr>
      <vt:lpstr>Chứng chỉ ic3 là gì?</vt:lpstr>
      <vt:lpstr>Giới thiệu chung</vt:lpstr>
      <vt:lpstr>Tại sao nên học IC3?</vt:lpstr>
      <vt:lpstr>Giới thiệu chung</vt:lpstr>
      <vt:lpstr>Giới thiệu chung</vt:lpstr>
      <vt:lpstr>Giới thiệu chung</vt:lpstr>
      <vt:lpstr>Giới thiệu chung</vt:lpstr>
      <vt:lpstr>PowerPoint Presentation</vt:lpstr>
      <vt:lpstr>Một số ứng dụng Mobile về tin học có mặt trên Play Store</vt:lpstr>
      <vt:lpstr>Một số ứng dụng Mobile về tin học có mặt trên Play Store</vt:lpstr>
      <vt:lpstr>Một số ứng dụng Mobile về tin học có mặt trên Play Store</vt:lpstr>
      <vt:lpstr>Một số ứng dụng Mobile về tin học có mặt trên Play Store</vt:lpstr>
      <vt:lpstr>Một số ứng dụng Mobile về tin học có mặt trên Play Store</vt:lpstr>
      <vt:lpstr>Một số ứng dụng Mobile về tin học có mặt trên Play Store</vt:lpstr>
      <vt:lpstr>Một số ứng dụng Mobile về tin học có mặt trên Play Store</vt:lpstr>
      <vt:lpstr>PowerPoint Presentation</vt:lpstr>
      <vt:lpstr>Giải pháp công nghệ cho Mobile-Learning</vt:lpstr>
      <vt:lpstr>Giải pháp công nghệ cho Mobile-Learning</vt:lpstr>
      <vt:lpstr>Giải pháp công nghệ cho Mobile-Learning</vt:lpstr>
      <vt:lpstr>Giải pháp công nghệ cho Mobile-Learning</vt:lpstr>
      <vt:lpstr>Giải pháp công nghệ cho Mobile-Learning</vt:lpstr>
      <vt:lpstr>Giải pháp công nghệ cho Mobile-Learning</vt:lpstr>
      <vt:lpstr>Giải pháp công nghệ cho Mobile-Learning</vt:lpstr>
      <vt:lpstr>Giải pháp công nghệ cho Mobile-Learning</vt:lpstr>
      <vt:lpstr>PowerPoint Presentation</vt:lpstr>
      <vt:lpstr>Xây dựng ứng dụng luyện thi IC3 trên nền tảng Android</vt:lpstr>
      <vt:lpstr>Xây dựng ứng dụng luyện thi IC3 trên nền tảng Android</vt:lpstr>
      <vt:lpstr>Xây dựng ứng dụng luyện thi IC3 trên nền tảng Android</vt:lpstr>
      <vt:lpstr>Xây dựng ứng dụng luyện thi IC3 trên nền tảng Android</vt:lpstr>
      <vt:lpstr>Xây dựng ứng dụng luyện thi IC3 trên nền tảng Android</vt:lpstr>
      <vt:lpstr>Xây dựng ứng dụng luyện thi IC3 trên nền tảng Android</vt:lpstr>
      <vt:lpstr>PowerPoint Presentation</vt:lpstr>
      <vt:lpstr>Kết quả thực nghiệm</vt:lpstr>
      <vt:lpstr>Kết quả thực nghiệm</vt:lpstr>
      <vt:lpstr>Kết quả thực nghiệm</vt:lpstr>
      <vt:lpstr>Kết quả thực nghiệm</vt:lpstr>
      <vt:lpstr>Kết quả thực nghiệm</vt:lpstr>
      <vt:lpstr>Kết quả thực nghiệm</vt:lpstr>
      <vt:lpstr>Kết quả thực nghiệm</vt:lpstr>
      <vt:lpstr>Kết quả thực nghiệm</vt:lpstr>
      <vt:lpstr>Kết quả thực nghiệm</vt:lpstr>
      <vt:lpstr>Kết quả thực nghiệm</vt:lpstr>
      <vt:lpstr>Kết quả thực nghiệm</vt:lpstr>
      <vt:lpstr>Kết quả thực nghiệm</vt:lpstr>
      <vt:lpstr>PowerPoint Presentation</vt:lpstr>
      <vt:lpstr>Kết luận</vt:lpstr>
      <vt:lpstr>Kết luận</vt:lpstr>
      <vt:lpstr>Kết luận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XÂY DỰNG HỆ THỐNG ÔN THI CHỨNG CHỈ IC3 TRÊN NỀN TẢNG ANDROID</dc:title>
  <dc:creator>HaiLong</dc:creator>
  <cp:lastModifiedBy>HaiLong</cp:lastModifiedBy>
  <cp:revision>409</cp:revision>
  <dcterms:created xsi:type="dcterms:W3CDTF">2020-05-23T08:13:03Z</dcterms:created>
  <dcterms:modified xsi:type="dcterms:W3CDTF">2020-06-05T04:20:02Z</dcterms:modified>
  <cp:contentStatus/>
</cp:coreProperties>
</file>